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84" r:id="rId3"/>
    <p:sldId id="308" r:id="rId4"/>
    <p:sldId id="309" r:id="rId5"/>
    <p:sldId id="27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SPONSOR/PARTNER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Foglio1!$B$2:$B$5</c:f>
              <c:numCache>
                <c:formatCode>General</c:formatCode>
                <c:ptCount val="4"/>
                <c:pt idx="0">
                  <c:v>95</c:v>
                </c:pt>
                <c:pt idx="1">
                  <c:v>149</c:v>
                </c:pt>
                <c:pt idx="2">
                  <c:v>120</c:v>
                </c:pt>
                <c:pt idx="3">
                  <c:v>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B1-4DA4-92E5-F81CFB01481E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COMMISSIONI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Foglio1!$C$2:$C$5</c:f>
              <c:numCache>
                <c:formatCode>General</c:formatCode>
                <c:ptCount val="4"/>
                <c:pt idx="0">
                  <c:v>24</c:v>
                </c:pt>
                <c:pt idx="1">
                  <c:v>41</c:v>
                </c:pt>
                <c:pt idx="2">
                  <c:v>46</c:v>
                </c:pt>
                <c:pt idx="3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B1-4DA4-92E5-F81CFB0148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377333064"/>
        <c:axId val="377336344"/>
      </c:barChart>
      <c:catAx>
        <c:axId val="37733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7336344"/>
        <c:crosses val="autoZero"/>
        <c:auto val="1"/>
        <c:lblAlgn val="ctr"/>
        <c:lblOffset val="100"/>
        <c:noMultiLvlLbl val="0"/>
      </c:catAx>
      <c:valAx>
        <c:axId val="377336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7333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EVENTI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30F-48AF-BA9E-36171BDC92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30F-48AF-BA9E-36171BDC92B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30F-48AF-BA9E-36171BDC92B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30F-48AF-BA9E-36171BDC92B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CORSI</c:v>
                </c:pt>
                <c:pt idx="1">
                  <c:v>SEMINARI</c:v>
                </c:pt>
                <c:pt idx="2">
                  <c:v>CONVEGNI</c:v>
                </c:pt>
                <c:pt idx="3">
                  <c:v>VISITE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5</c:v>
                </c:pt>
                <c:pt idx="1">
                  <c:v>37</c:v>
                </c:pt>
                <c:pt idx="2">
                  <c:v>6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30F-48AF-BA9E-36171BDC92B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A0C88-7FC6-4F5A-AEDE-E42D5CCC57EA}" type="datetimeFigureOut">
              <a:rPr lang="it-IT" smtClean="0"/>
              <a:t>21/11/2018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555FA-C9A6-43E7-BD05-F9F18C7C22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2374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4482-A8AC-4F47-902E-8D09C4077430}" type="datetimeFigureOut">
              <a:rPr lang="it-IT" smtClean="0"/>
              <a:t>21/11/2018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8C9F-F5F3-4B31-8030-3F91998BBF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745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4482-A8AC-4F47-902E-8D09C4077430}" type="datetimeFigureOut">
              <a:rPr lang="it-IT" smtClean="0"/>
              <a:t>21/11/2018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8C9F-F5F3-4B31-8030-3F91998BBF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144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4482-A8AC-4F47-902E-8D09C4077430}" type="datetimeFigureOut">
              <a:rPr lang="it-IT" smtClean="0"/>
              <a:t>21/11/2018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8C9F-F5F3-4B31-8030-3F91998BBF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440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4482-A8AC-4F47-902E-8D09C4077430}" type="datetimeFigureOut">
              <a:rPr lang="it-IT" smtClean="0"/>
              <a:t>21/11/2018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8C9F-F5F3-4B31-8030-3F91998BBF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906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4482-A8AC-4F47-902E-8D09C4077430}" type="datetimeFigureOut">
              <a:rPr lang="it-IT" smtClean="0"/>
              <a:t>21/11/2018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8C9F-F5F3-4B31-8030-3F91998BBF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651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4482-A8AC-4F47-902E-8D09C4077430}" type="datetimeFigureOut">
              <a:rPr lang="it-IT" smtClean="0"/>
              <a:t>21/11/2018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8C9F-F5F3-4B31-8030-3F91998BBF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492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4482-A8AC-4F47-902E-8D09C4077430}" type="datetimeFigureOut">
              <a:rPr lang="it-IT" smtClean="0"/>
              <a:t>21/11/2018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8C9F-F5F3-4B31-8030-3F91998BBF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320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4482-A8AC-4F47-902E-8D09C4077430}" type="datetimeFigureOut">
              <a:rPr lang="it-IT" smtClean="0"/>
              <a:t>21/11/2018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8C9F-F5F3-4B31-8030-3F91998BBF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403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4482-A8AC-4F47-902E-8D09C4077430}" type="datetimeFigureOut">
              <a:rPr lang="it-IT" smtClean="0"/>
              <a:t>21/11/2018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8C9F-F5F3-4B31-8030-3F91998BBF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0045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4482-A8AC-4F47-902E-8D09C4077430}" type="datetimeFigureOut">
              <a:rPr lang="it-IT" smtClean="0"/>
              <a:t>21/11/2018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8C9F-F5F3-4B31-8030-3F91998BBF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7731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4482-A8AC-4F47-902E-8D09C4077430}" type="datetimeFigureOut">
              <a:rPr lang="it-IT" smtClean="0"/>
              <a:t>21/11/2018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8C9F-F5F3-4B31-8030-3F91998BBF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730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04482-A8AC-4F47-902E-8D09C4077430}" type="datetimeFigureOut">
              <a:rPr lang="it-IT" smtClean="0"/>
              <a:t>21/11/2018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D8C9F-F5F3-4B31-8030-3F91998BBF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877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F9EB9F2-07E2-4D64-BBD8-BB5B217F121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C57C7C-DFE9-4A1E-B7A9-DF40E63366B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>
            <a:extLst>
              <a:ext uri="{FF2B5EF4-FFF2-40B4-BE49-F238E27FC236}">
                <a16:creationId xmlns:a16="http://schemas.microsoft.com/office/drawing/2014/main" id="{0CD6DC33-0F46-46C0-97A9-8A233B352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7180" y="1383653"/>
            <a:ext cx="6766078" cy="4927601"/>
          </a:xfrm>
        </p:spPr>
        <p:txBody>
          <a:bodyPr anchor="ctr">
            <a:normAutofit fontScale="90000"/>
          </a:bodyPr>
          <a:lstStyle/>
          <a:p>
            <a:pPr algn="l"/>
            <a:r>
              <a:rPr lang="it-IT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Incontro dei Coordinatori delle Commissioni di lavoro</a:t>
            </a:r>
            <a:r>
              <a:rPr lang="it-IT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it-IT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it-IT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Mercoledì 21 novembre 2018</a:t>
            </a:r>
            <a:r>
              <a:rPr lang="it-IT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it-IT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it-IT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it-IT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it-IT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it-IT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it-IT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Aggiornamento sugli eventi formativi Organizzati dall’Ordine in collaborazione con le Commissioni</a:t>
            </a:r>
            <a:r>
              <a:rPr lang="it-IT" sz="5000" b="1" dirty="0">
                <a:solidFill>
                  <a:schemeClr val="accent1"/>
                </a:solidFill>
              </a:rPr>
              <a:t/>
            </a:r>
            <a:br>
              <a:rPr lang="it-IT" sz="5000" b="1" dirty="0">
                <a:solidFill>
                  <a:schemeClr val="accent1"/>
                </a:solidFill>
              </a:rPr>
            </a:br>
            <a:r>
              <a:rPr lang="it-IT" sz="5000" b="1" dirty="0">
                <a:solidFill>
                  <a:schemeClr val="accent1"/>
                </a:solidFill>
              </a:rPr>
              <a:t/>
            </a:r>
            <a:br>
              <a:rPr lang="it-IT" sz="5000" b="1" dirty="0">
                <a:solidFill>
                  <a:schemeClr val="accent1"/>
                </a:solidFill>
              </a:rPr>
            </a:br>
            <a:r>
              <a:rPr lang="it-IT" sz="2200" b="1" dirty="0"/>
              <a:t>Ing. Johanna Ronco</a:t>
            </a:r>
            <a:br>
              <a:rPr lang="it-IT" sz="2200" b="1" dirty="0"/>
            </a:br>
            <a:r>
              <a:rPr lang="it-IT" sz="2200" b="1" dirty="0"/>
              <a:t>Associazione Professione Ingegnere</a:t>
            </a:r>
            <a:r>
              <a:rPr lang="it-IT" sz="5000" b="1" dirty="0">
                <a:solidFill>
                  <a:schemeClr val="accent1"/>
                </a:solidFill>
              </a:rPr>
              <a:t/>
            </a:r>
            <a:br>
              <a:rPr lang="it-IT" sz="5000" b="1" dirty="0">
                <a:solidFill>
                  <a:schemeClr val="accent1"/>
                </a:solidFill>
              </a:rPr>
            </a:br>
            <a:endParaRPr lang="it-IT" sz="5000" b="1" dirty="0">
              <a:solidFill>
                <a:schemeClr val="accent1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7E056C1-9435-4798-972C-A82977950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283" y="2528433"/>
            <a:ext cx="2206122" cy="180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5553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>
            <a:extLst>
              <a:ext uri="{FF2B5EF4-FFF2-40B4-BE49-F238E27FC236}">
                <a16:creationId xmlns:a16="http://schemas.microsoft.com/office/drawing/2014/main" id="{496C5716-2544-4C14-98BA-8ED465F4C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400" b="1" dirty="0"/>
              <a:t>Attività formativa organizzata dall’Ordine di Modena </a:t>
            </a:r>
            <a:br>
              <a:rPr lang="it-IT" sz="3400" b="1" dirty="0"/>
            </a:br>
            <a:r>
              <a:rPr lang="it-IT" sz="3400" b="1" dirty="0"/>
              <a:t>2015-2018*</a:t>
            </a:r>
          </a:p>
        </p:txBody>
      </p:sp>
      <p:sp>
        <p:nvSpPr>
          <p:cNvPr id="10" name="Segnaposto contenuto 9">
            <a:extLst>
              <a:ext uri="{FF2B5EF4-FFF2-40B4-BE49-F238E27FC236}">
                <a16:creationId xmlns:a16="http://schemas.microsoft.com/office/drawing/2014/main" id="{CC7FCD54-AE55-49A6-A38B-B9F11509E0E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dirty="0"/>
              <a:t>L’Ordine di Modena rimane ai primi posti in Italia per rapporto corsi/iscritti con circa 3 eventi a settimana, più della metà gratuiti</a:t>
            </a:r>
          </a:p>
          <a:p>
            <a:r>
              <a:rPr lang="it-IT" dirty="0"/>
              <a:t>Ruolo sempre più importante delle Commissioni dell’Ordine, spesso direttamente coinvolte anche nell’organizzazione degli eventi con sponsor/partner</a:t>
            </a:r>
          </a:p>
          <a:p>
            <a:endParaRPr lang="it-IT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B8036660-7C6A-4321-AF9E-A31C4C018388}"/>
              </a:ext>
            </a:extLst>
          </p:cNvPr>
          <p:cNvSpPr/>
          <p:nvPr/>
        </p:nvSpPr>
        <p:spPr>
          <a:xfrm>
            <a:off x="515006" y="6387170"/>
            <a:ext cx="96169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* Dati al 20/11/2018</a:t>
            </a:r>
          </a:p>
        </p:txBody>
      </p:sp>
      <p:graphicFrame>
        <p:nvGraphicFramePr>
          <p:cNvPr id="9" name="Segnaposto contenuto 6">
            <a:extLst>
              <a:ext uri="{FF2B5EF4-FFF2-40B4-BE49-F238E27FC236}">
                <a16:creationId xmlns:a16="http://schemas.microsoft.com/office/drawing/2014/main" id="{260366A3-78D2-4105-8446-B46AC58AC21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98414875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820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89C268-ACCD-4438-BA96-A79811303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it-IT" sz="3400" b="1" dirty="0"/>
              <a:t>Eventi organizzati dalle Commissioni: principali tendenze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22F8DF7F-F8B7-485B-9011-286017372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4216400"/>
          </a:xfrm>
        </p:spPr>
        <p:txBody>
          <a:bodyPr>
            <a:normAutofit fontScale="77500" lnSpcReduction="20000"/>
          </a:bodyPr>
          <a:lstStyle/>
          <a:p>
            <a:r>
              <a:rPr lang="it-IT" sz="3400" dirty="0"/>
              <a:t>Eventi più articolati (es. cicli di seminari</a:t>
            </a:r>
          </a:p>
          <a:p>
            <a:r>
              <a:rPr lang="it-IT" sz="3400" dirty="0"/>
              <a:t>Alto numero di Corsi qualificanti</a:t>
            </a:r>
          </a:p>
          <a:p>
            <a:r>
              <a:rPr lang="it-IT" sz="3400" dirty="0"/>
              <a:t>Buon tasso di partecipazione e gradimento, affiliazione degli iscritti</a:t>
            </a:r>
          </a:p>
          <a:p>
            <a:r>
              <a:rPr lang="it-IT" sz="3400" dirty="0"/>
              <a:t>Offerta formativa più varia, anche su sollecitazione degli iscritti</a:t>
            </a:r>
          </a:p>
          <a:p>
            <a:r>
              <a:rPr lang="it-IT" sz="3400" dirty="0"/>
              <a:t>Aule miste</a:t>
            </a:r>
          </a:p>
          <a:p>
            <a:endParaRPr lang="it-IT" sz="20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484632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egnaposto contenuto 6">
            <a:extLst>
              <a:ext uri="{FF2B5EF4-FFF2-40B4-BE49-F238E27FC236}">
                <a16:creationId xmlns:a16="http://schemas.microsoft.com/office/drawing/2014/main" id="{C2738B8C-F9AC-4D3D-80A4-9E348F141E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2153965"/>
              </p:ext>
            </p:extLst>
          </p:nvPr>
        </p:nvGraphicFramePr>
        <p:xfrm>
          <a:off x="5608319" y="965595"/>
          <a:ext cx="5614835" cy="4773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3778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4E2466-1813-4403-BEA2-671BDF45B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658649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b="1" dirty="0" err="1"/>
              <a:t>Punti</a:t>
            </a:r>
            <a:r>
              <a:rPr lang="en-US" sz="3400" b="1" dirty="0"/>
              <a:t> di </a:t>
            </a:r>
            <a:r>
              <a:rPr lang="en-US" sz="3400" b="1" dirty="0" err="1"/>
              <a:t>discussione</a:t>
            </a:r>
            <a:endParaRPr lang="en-US" sz="3400" b="1" dirty="0"/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355FB59F-871E-4826-BE39-550E64CD13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29" y="2438400"/>
            <a:ext cx="7478033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Da </a:t>
            </a:r>
            <a:r>
              <a:rPr lang="en-US" dirty="0" err="1"/>
              <a:t>sviluppare</a:t>
            </a:r>
            <a:r>
              <a:rPr lang="en-US" dirty="0"/>
              <a:t>: </a:t>
            </a:r>
            <a:r>
              <a:rPr lang="en-US" dirty="0" err="1"/>
              <a:t>calendario</a:t>
            </a:r>
            <a:r>
              <a:rPr lang="en-US" dirty="0"/>
              <a:t> </a:t>
            </a:r>
            <a:r>
              <a:rPr lang="en-US" dirty="0" err="1"/>
              <a:t>eventi</a:t>
            </a:r>
            <a:r>
              <a:rPr lang="en-US" dirty="0"/>
              <a:t> e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raccolta</a:t>
            </a:r>
            <a:r>
              <a:rPr lang="en-US" dirty="0"/>
              <a:t> feedback</a:t>
            </a:r>
          </a:p>
          <a:p>
            <a:r>
              <a:rPr lang="en-US" dirty="0" err="1"/>
              <a:t>Defezione</a:t>
            </a:r>
            <a:r>
              <a:rPr lang="en-US" dirty="0"/>
              <a:t> senza </a:t>
            </a:r>
            <a:r>
              <a:rPr lang="en-US" dirty="0" err="1"/>
              <a:t>preavviso</a:t>
            </a:r>
            <a:r>
              <a:rPr lang="en-US" dirty="0"/>
              <a:t> per </a:t>
            </a:r>
            <a:r>
              <a:rPr lang="en-US" dirty="0" err="1"/>
              <a:t>eventi</a:t>
            </a:r>
            <a:r>
              <a:rPr lang="en-US" dirty="0"/>
              <a:t> </a:t>
            </a:r>
            <a:r>
              <a:rPr lang="en-US" dirty="0" err="1"/>
              <a:t>gratuiti</a:t>
            </a:r>
            <a:r>
              <a:rPr lang="en-US" dirty="0"/>
              <a:t>: </a:t>
            </a:r>
            <a:r>
              <a:rPr lang="en-US" dirty="0" err="1"/>
              <a:t>introdurre</a:t>
            </a:r>
            <a:r>
              <a:rPr lang="en-US" dirty="0"/>
              <a:t> una black list?</a:t>
            </a:r>
          </a:p>
          <a:p>
            <a:r>
              <a:rPr lang="en-US" dirty="0" err="1"/>
              <a:t>Rilevamento</a:t>
            </a:r>
            <a:r>
              <a:rPr lang="en-US" dirty="0"/>
              <a:t> </a:t>
            </a:r>
            <a:r>
              <a:rPr lang="en-US" dirty="0" err="1"/>
              <a:t>presenze</a:t>
            </a:r>
            <a:r>
              <a:rPr lang="en-US" dirty="0"/>
              <a:t>, </a:t>
            </a:r>
            <a:r>
              <a:rPr lang="en-US" dirty="0" err="1"/>
              <a:t>iscrizioni</a:t>
            </a:r>
            <a:r>
              <a:rPr lang="en-US" dirty="0"/>
              <a:t> </a:t>
            </a:r>
            <a:r>
              <a:rPr lang="en-US" dirty="0" err="1"/>
              <a:t>sul</a:t>
            </a:r>
            <a:r>
              <a:rPr lang="en-US" dirty="0"/>
              <a:t> </a:t>
            </a:r>
            <a:r>
              <a:rPr lang="en-US" dirty="0" err="1"/>
              <a:t>posto</a:t>
            </a:r>
            <a:endParaRPr lang="en-US" dirty="0"/>
          </a:p>
          <a:p>
            <a:r>
              <a:rPr lang="en-US" dirty="0" err="1"/>
              <a:t>Novità</a:t>
            </a:r>
            <a:r>
              <a:rPr lang="en-US" dirty="0"/>
              <a:t> </a:t>
            </a:r>
            <a:r>
              <a:rPr lang="en-US" dirty="0" err="1"/>
              <a:t>portale</a:t>
            </a:r>
            <a:r>
              <a:rPr lang="en-US" dirty="0"/>
              <a:t> Iscrizioneformazione.it</a:t>
            </a:r>
          </a:p>
          <a:p>
            <a:r>
              <a:rPr lang="en-US" dirty="0" err="1"/>
              <a:t>Rapporti</a:t>
            </a:r>
            <a:r>
              <a:rPr lang="en-US" dirty="0"/>
              <a:t> con UNIMORE (</a:t>
            </a:r>
            <a:r>
              <a:rPr lang="en-US" dirty="0" err="1"/>
              <a:t>aule</a:t>
            </a:r>
            <a:r>
              <a:rPr lang="en-US" dirty="0"/>
              <a:t>, </a:t>
            </a:r>
            <a:r>
              <a:rPr lang="en-US" dirty="0" err="1"/>
              <a:t>eventi</a:t>
            </a:r>
            <a:r>
              <a:rPr lang="en-US" dirty="0"/>
              <a:t>)</a:t>
            </a:r>
            <a:endParaRPr lang="en-US" sz="2400" dirty="0"/>
          </a:p>
        </p:txBody>
      </p:sp>
      <p:pic>
        <p:nvPicPr>
          <p:cNvPr id="3" name="Picture 2" descr="Risultati immagini per questions">
            <a:extLst>
              <a:ext uri="{FF2B5EF4-FFF2-40B4-BE49-F238E27FC236}">
                <a16:creationId xmlns:a16="http://schemas.microsoft.com/office/drawing/2014/main" id="{B1E53198-DE93-4662-AE0C-40B42E9BFF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5061"/>
          <a:stretch/>
        </p:blipFill>
        <p:spPr bwMode="auto">
          <a:xfrm>
            <a:off x="7752352" y="629266"/>
            <a:ext cx="3995928" cy="557783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455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C4C3F44B-C630-4F14-B679-2C67166B6E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7758545" y="1716991"/>
            <a:ext cx="3789988" cy="3094241"/>
          </a:xfrm>
          <a:prstGeom prst="rect">
            <a:avLst/>
          </a:prstGeom>
        </p:spPr>
      </p:pic>
      <p:sp>
        <p:nvSpPr>
          <p:cNvPr id="29" name="Freeform 3">
            <a:extLst>
              <a:ext uri="{FF2B5EF4-FFF2-40B4-BE49-F238E27FC236}">
                <a16:creationId xmlns:a16="http://schemas.microsoft.com/office/drawing/2014/main" id="{97FCB4AC-74E0-4CC3-95D6-E6158D6ECE7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4">
            <a:extLst>
              <a:ext uri="{FF2B5EF4-FFF2-40B4-BE49-F238E27FC236}">
                <a16:creationId xmlns:a16="http://schemas.microsoft.com/office/drawing/2014/main" id="{5C4527E1-0008-421A-B31C-AEA4C2A6A7A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79"/>
            <a:ext cx="8078052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8540847-F59E-47A5-A73A-76FDD1968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600325"/>
            <a:ext cx="4948428" cy="26512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Grazie per l’attenzione!</a:t>
            </a:r>
          </a:p>
        </p:txBody>
      </p:sp>
    </p:spTree>
    <p:extLst>
      <p:ext uri="{BB962C8B-B14F-4D97-AF65-F5344CB8AC3E}">
        <p14:creationId xmlns:p14="http://schemas.microsoft.com/office/powerpoint/2010/main" val="2612366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145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Incontro dei Coordinatori delle Commissioni di lavoro Mercoledì 21 novembre 2018   Aggiornamento sugli eventi formativi Organizzati dall’Ordine in collaborazione con le Commissioni  Ing. Johanna Ronco Associazione Professione Ingegnere </vt:lpstr>
      <vt:lpstr>Attività formativa organizzata dall’Ordine di Modena  2015-2018*</vt:lpstr>
      <vt:lpstr>Eventi organizzati dalle Commissioni: principali tendenze</vt:lpstr>
      <vt:lpstr>Punti di discussione</vt:lpstr>
      <vt:lpstr>Grazie per l’attenzione!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Incontro dei Coordinatori delle Commissioni di lavoro Mercoledì 21 novembre 2018   Aggiornamento sugli eventi formativi Organizzati dall’Ordine in collaborazione con le Commissioni  Ing. Johanna Ronco Associazione Professione Ingegnere</dc:title>
  <dc:creator>Ronco, Johanna</dc:creator>
  <cp:lastModifiedBy>Valeria Dal Borgo</cp:lastModifiedBy>
  <cp:revision>5</cp:revision>
  <dcterms:created xsi:type="dcterms:W3CDTF">2018-11-21T09:02:34Z</dcterms:created>
  <dcterms:modified xsi:type="dcterms:W3CDTF">2018-11-21T12:15:57Z</dcterms:modified>
</cp:coreProperties>
</file>