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27" r:id="rId1"/>
  </p:sldMasterIdLst>
  <p:sldIdLst>
    <p:sldId id="256" r:id="rId2"/>
    <p:sldId id="258" r:id="rId3"/>
    <p:sldId id="265" r:id="rId4"/>
    <p:sldId id="257" r:id="rId5"/>
    <p:sldId id="261" r:id="rId6"/>
    <p:sldId id="267"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97"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sz="1400"/>
            </a:lvl1pPr>
          </a:lstStyle>
          <a:p>
            <a:r>
              <a:rPr lang="en-US" dirty="0"/>
              <a:t>04/11/2016</a:t>
            </a:r>
          </a:p>
        </p:txBody>
      </p:sp>
      <p:sp>
        <p:nvSpPr>
          <p:cNvPr id="5" name="Footer Placeholder 4"/>
          <p:cNvSpPr>
            <a:spLocks noGrp="1"/>
          </p:cNvSpPr>
          <p:nvPr>
            <p:ph type="ftr" sz="quarter" idx="11"/>
          </p:nvPr>
        </p:nvSpPr>
        <p:spPr/>
        <p:txBody>
          <a:bodyPr/>
          <a:lstStyle>
            <a:lvl1pPr>
              <a:defRPr sz="1400"/>
            </a:lvl1pPr>
          </a:lstStyle>
          <a:p>
            <a:r>
              <a:rPr lang="en-US" dirty="0" err="1"/>
              <a:t>Seminario</a:t>
            </a:r>
            <a:r>
              <a:rPr lang="en-US" dirty="0"/>
              <a:t> </a:t>
            </a:r>
            <a:r>
              <a:rPr lang="en-US" dirty="0" err="1"/>
              <a:t>Commissioni</a:t>
            </a:r>
            <a:r>
              <a:rPr lang="en-US" dirty="0"/>
              <a:t> a </a:t>
            </a:r>
            <a:r>
              <a:rPr lang="en-US" dirty="0" err="1"/>
              <a:t>confronto</a:t>
            </a:r>
            <a:endParaRPr lang="en-US" dirty="0"/>
          </a:p>
        </p:txBody>
      </p:sp>
      <p:sp>
        <p:nvSpPr>
          <p:cNvPr id="6" name="Slide Number Placeholder 5"/>
          <p:cNvSpPr>
            <a:spLocks noGrp="1"/>
          </p:cNvSpPr>
          <p:nvPr>
            <p:ph type="sldNum" sz="quarter" idx="12"/>
          </p:nvPr>
        </p:nvSpPr>
        <p:spPr/>
        <p:txBody>
          <a:bodyPr/>
          <a:lstStyle>
            <a:lvl1pPr>
              <a:defRPr sz="1200"/>
            </a:lvl1pPr>
          </a:lstStyle>
          <a:p>
            <a:fld id="{4FAB73BC-B049-4115-A692-8D63A059BFB8}" type="slidenum">
              <a:rPr lang="en-US" smtClean="0"/>
              <a:pPr/>
              <a:t>‹N›</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30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737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23649556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sz="1200"/>
            </a:lvl1pPr>
          </a:lstStyle>
          <a:p>
            <a:r>
              <a:rPr lang="en-US" dirty="0"/>
              <a:t>04-11-2016</a:t>
            </a:r>
          </a:p>
        </p:txBody>
      </p:sp>
      <p:sp>
        <p:nvSpPr>
          <p:cNvPr id="5" name="Footer Placeholder 4"/>
          <p:cNvSpPr>
            <a:spLocks noGrp="1"/>
          </p:cNvSpPr>
          <p:nvPr>
            <p:ph type="ftr" sz="quarter" idx="11"/>
          </p:nvPr>
        </p:nvSpPr>
        <p:spPr/>
        <p:txBody>
          <a:bodyPr/>
          <a:lstStyle>
            <a:lvl1pPr>
              <a:defRPr sz="1200"/>
            </a:lvl1pPr>
          </a:lstStyle>
          <a:p>
            <a:r>
              <a:rPr lang="en-US" dirty="0" err="1"/>
              <a:t>Seminario</a:t>
            </a:r>
            <a:r>
              <a:rPr lang="en-US" dirty="0"/>
              <a:t> </a:t>
            </a:r>
            <a:r>
              <a:rPr lang="en-US" dirty="0" err="1"/>
              <a:t>Commissioni</a:t>
            </a:r>
            <a:r>
              <a:rPr lang="en-US" dirty="0"/>
              <a:t> a </a:t>
            </a:r>
            <a:r>
              <a:rPr lang="en-US" dirty="0" err="1"/>
              <a:t>confronto</a:t>
            </a:r>
            <a:endParaRPr lang="en-US" dirty="0"/>
          </a:p>
        </p:txBody>
      </p:sp>
      <p:sp>
        <p:nvSpPr>
          <p:cNvPr id="6" name="Slide Number Placeholder 5"/>
          <p:cNvSpPr>
            <a:spLocks noGrp="1"/>
          </p:cNvSpPr>
          <p:nvPr>
            <p:ph type="sldNum" sz="quarter" idx="12"/>
          </p:nvPr>
        </p:nvSpPr>
        <p:spPr/>
        <p:txBody>
          <a:bodyPr/>
          <a:lstStyle>
            <a:lvl1pPr>
              <a:defRPr sz="1200"/>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2703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83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42221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pPr/>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88241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pPr/>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462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DF5F92-E675-4B36-9A60-69A962A68675}" type="datetimeFigureOut">
              <a:rPr lang="en-US" smtClean="0"/>
              <a:pPr/>
              <a:t>1/15/2018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85786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AF6E2C9B-5FA2-460D-9BE7-B0812FC2A6FF}" type="datetimeFigureOut">
              <a:rPr lang="en-US" smtClean="0"/>
              <a:pPr/>
              <a:t>1/15/2018</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866773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586B75A-687E-405C-8A0B-8D00578BA2C3}"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446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1/15/2018</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1">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019681"/>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hf sldNum="0" hdr="0" ft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9.sv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Commissione Innovazione Tecnologica</a:t>
            </a:r>
          </a:p>
        </p:txBody>
      </p:sp>
      <p:sp>
        <p:nvSpPr>
          <p:cNvPr id="3" name="Sottotitolo 2"/>
          <p:cNvSpPr>
            <a:spLocks noGrp="1"/>
          </p:cNvSpPr>
          <p:nvPr>
            <p:ph type="subTitle" idx="1"/>
          </p:nvPr>
        </p:nvSpPr>
        <p:spPr/>
        <p:txBody>
          <a:bodyPr/>
          <a:lstStyle/>
          <a:p>
            <a:r>
              <a:rPr lang="it-IT" dirty="0"/>
              <a:t>Resoconto attività 2017</a:t>
            </a:r>
          </a:p>
          <a:p>
            <a:r>
              <a:rPr lang="it-IT" dirty="0"/>
              <a:t>Programma attività 2018</a:t>
            </a:r>
          </a:p>
        </p:txBody>
      </p:sp>
      <p:sp>
        <p:nvSpPr>
          <p:cNvPr id="4" name="CasellaDiTesto 3">
            <a:extLst>
              <a:ext uri="{FF2B5EF4-FFF2-40B4-BE49-F238E27FC236}">
                <a16:creationId xmlns:a16="http://schemas.microsoft.com/office/drawing/2014/main" id="{2CF0D3DD-936D-49D6-BEFE-EED715FBBC29}"/>
              </a:ext>
            </a:extLst>
          </p:cNvPr>
          <p:cNvSpPr txBox="1"/>
          <p:nvPr/>
        </p:nvSpPr>
        <p:spPr>
          <a:xfrm>
            <a:off x="9020993" y="1203963"/>
            <a:ext cx="2134687" cy="461665"/>
          </a:xfrm>
          <a:prstGeom prst="rect">
            <a:avLst/>
          </a:prstGeom>
          <a:noFill/>
        </p:spPr>
        <p:txBody>
          <a:bodyPr wrap="none" rtlCol="0">
            <a:spAutoFit/>
          </a:bodyPr>
          <a:lstStyle/>
          <a:p>
            <a:pPr algn="r"/>
            <a:r>
              <a:rPr lang="it-IT" sz="1200" dirty="0"/>
              <a:t>Sabato 27 gennaio 2018</a:t>
            </a:r>
          </a:p>
          <a:p>
            <a:pPr algn="r"/>
            <a:r>
              <a:rPr lang="it-IT" sz="1200" dirty="0"/>
              <a:t>Sala eventi </a:t>
            </a:r>
            <a:r>
              <a:rPr lang="it-IT" sz="1200" dirty="0" err="1"/>
              <a:t>Tecnopolo</a:t>
            </a:r>
            <a:r>
              <a:rPr lang="it-IT" sz="1200" dirty="0"/>
              <a:t>, Modena</a:t>
            </a:r>
          </a:p>
        </p:txBody>
      </p:sp>
      <p:pic>
        <p:nvPicPr>
          <p:cNvPr id="6" name="Immagine 5">
            <a:extLst>
              <a:ext uri="{FF2B5EF4-FFF2-40B4-BE49-F238E27FC236}">
                <a16:creationId xmlns:a16="http://schemas.microsoft.com/office/drawing/2014/main" id="{4646F39B-70D4-4A78-8BCD-09FBFC85C75D}"/>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255414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Commissione</a:t>
            </a:r>
          </a:p>
        </p:txBody>
      </p:sp>
      <p:sp>
        <p:nvSpPr>
          <p:cNvPr id="3" name="Segnaposto contenuto 2"/>
          <p:cNvSpPr>
            <a:spLocks noGrp="1"/>
          </p:cNvSpPr>
          <p:nvPr>
            <p:ph idx="1"/>
          </p:nvPr>
        </p:nvSpPr>
        <p:spPr/>
        <p:txBody>
          <a:bodyPr>
            <a:normAutofit/>
          </a:bodyPr>
          <a:lstStyle/>
          <a:p>
            <a:pPr>
              <a:buFont typeface="Wingdings" panose="05000000000000000000" pitchFamily="2" charset="2"/>
              <a:buChar char="q"/>
            </a:pPr>
            <a:r>
              <a:rPr lang="it-IT" dirty="0"/>
              <a:t>Commissione nata nel 2014, attualmente coordinata da Michele Fattori</a:t>
            </a:r>
          </a:p>
          <a:p>
            <a:pPr>
              <a:buFont typeface="Wingdings" panose="05000000000000000000" pitchFamily="2" charset="2"/>
              <a:buChar char="q"/>
            </a:pPr>
            <a:r>
              <a:rPr lang="it-IT" dirty="0"/>
              <a:t>Consigliere referente: Johanna Ronco</a:t>
            </a:r>
          </a:p>
          <a:p>
            <a:pPr>
              <a:buFont typeface="Wingdings" panose="05000000000000000000" pitchFamily="2" charset="2"/>
              <a:buChar char="q"/>
            </a:pPr>
            <a:r>
              <a:rPr lang="it-IT" dirty="0"/>
              <a:t>19 iscritti, 11 elementi attivi </a:t>
            </a:r>
          </a:p>
          <a:p>
            <a:pPr>
              <a:buFont typeface="Wingdings" panose="05000000000000000000" pitchFamily="2" charset="2"/>
              <a:buChar char="q"/>
            </a:pPr>
            <a:r>
              <a:rPr lang="it-IT" dirty="0"/>
              <a:t>Obiettivi generali</a:t>
            </a:r>
          </a:p>
          <a:p>
            <a:pPr lvl="1">
              <a:buFont typeface="Wingdings" panose="05000000000000000000" pitchFamily="2" charset="2"/>
              <a:buChar char="ü"/>
            </a:pPr>
            <a:r>
              <a:rPr lang="it-IT" sz="1600" dirty="0"/>
              <a:t>rendere l’Ordine degli Ingegneri di Modena un efficace luogo di incontro tra ingegneri operanti in diversi settori tecnologici (meccanica, biomedicale, ceramica, ICT, ecc.), in modo da favorire processi virtuosi di condivisione ed accrescimento della conoscenza</a:t>
            </a:r>
          </a:p>
          <a:p>
            <a:pPr lvl="1">
              <a:buFont typeface="Wingdings" panose="05000000000000000000" pitchFamily="2" charset="2"/>
              <a:buChar char="ü"/>
            </a:pPr>
            <a:r>
              <a:rPr lang="it-IT" sz="1600" dirty="0"/>
              <a:t>stimolare il confronto tra gli ingegneri e gli altri protagonisti dell’innovazione presenti nel nostro territorio (università, laboratori di ricerca pubblici e privati, centri per l’innovazione e il trasferimento tecnologico, incubatori e poli tecnologici, ecc.)</a:t>
            </a:r>
          </a:p>
          <a:p>
            <a:pPr lvl="1">
              <a:buFont typeface="Wingdings" panose="05000000000000000000" pitchFamily="2" charset="2"/>
              <a:buChar char="ü"/>
            </a:pPr>
            <a:r>
              <a:rPr lang="it-IT" sz="1600" dirty="0"/>
              <a:t>promuovere la cultura della tutela della proprietà intellettuale per proteggere e gestire al meglio il patrimonio di know-how aziendale che si concretizza in brevetti, modelli, marchi, design, ecc.</a:t>
            </a:r>
          </a:p>
        </p:txBody>
      </p:sp>
      <p:pic>
        <p:nvPicPr>
          <p:cNvPr id="4" name="Immagine 3">
            <a:extLst>
              <a:ext uri="{FF2B5EF4-FFF2-40B4-BE49-F238E27FC236}">
                <a16:creationId xmlns:a16="http://schemas.microsoft.com/office/drawing/2014/main" id="{51956EFF-F878-43BE-94A4-0973C58606EF}"/>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842462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Bilancio attività 2017</a:t>
            </a:r>
          </a:p>
        </p:txBody>
      </p:sp>
      <p:sp>
        <p:nvSpPr>
          <p:cNvPr id="3" name="Segnaposto contenuto 2"/>
          <p:cNvSpPr>
            <a:spLocks noGrp="1"/>
          </p:cNvSpPr>
          <p:nvPr>
            <p:ph idx="1"/>
          </p:nvPr>
        </p:nvSpPr>
        <p:spPr>
          <a:xfrm>
            <a:off x="1342377" y="1847137"/>
            <a:ext cx="4907596" cy="4167163"/>
          </a:xfrm>
        </p:spPr>
        <p:txBody>
          <a:bodyPr>
            <a:normAutofit/>
          </a:bodyPr>
          <a:lstStyle/>
          <a:p>
            <a:pPr marL="0" indent="0" fontAlgn="b">
              <a:buNone/>
            </a:pPr>
            <a:r>
              <a:rPr lang="it-IT" sz="2400" b="1" dirty="0">
                <a:solidFill>
                  <a:schemeClr val="accent1">
                    <a:lumMod val="75000"/>
                  </a:schemeClr>
                </a:solidFill>
              </a:rPr>
              <a:t>Bilancio quantitativo</a:t>
            </a:r>
          </a:p>
          <a:p>
            <a:pPr fontAlgn="b">
              <a:buFont typeface="Wingdings" panose="05000000000000000000" pitchFamily="2" charset="2"/>
              <a:buChar char="q"/>
            </a:pPr>
            <a:r>
              <a:rPr lang="it-IT" sz="2400" dirty="0">
                <a:solidFill>
                  <a:schemeClr val="tx1"/>
                </a:solidFill>
              </a:rPr>
              <a:t>4 riunioni della Commissione</a:t>
            </a:r>
          </a:p>
          <a:p>
            <a:pPr fontAlgn="b">
              <a:buFont typeface="Wingdings" panose="05000000000000000000" pitchFamily="2" charset="2"/>
              <a:buChar char="q"/>
            </a:pPr>
            <a:r>
              <a:rPr lang="it-IT" sz="2400" dirty="0">
                <a:solidFill>
                  <a:schemeClr val="tx1"/>
                </a:solidFill>
              </a:rPr>
              <a:t>11 partecipanti attivi (circa 9 mediamente presenti alle riunioni</a:t>
            </a:r>
            <a:r>
              <a:rPr lang="it-IT" sz="2400" dirty="0"/>
              <a:t>)</a:t>
            </a:r>
          </a:p>
          <a:p>
            <a:pPr fontAlgn="b">
              <a:buFont typeface="Wingdings" panose="05000000000000000000" pitchFamily="2" charset="2"/>
              <a:buChar char="q"/>
            </a:pPr>
            <a:r>
              <a:rPr lang="it-IT" sz="2400" dirty="0">
                <a:solidFill>
                  <a:schemeClr val="tx1"/>
                </a:solidFill>
              </a:rPr>
              <a:t>3 seminari, 2 visite tecniche, 1 evento informale (</a:t>
            </a:r>
            <a:r>
              <a:rPr lang="it-IT" sz="2400" dirty="0" err="1">
                <a:solidFill>
                  <a:schemeClr val="tx1"/>
                </a:solidFill>
              </a:rPr>
              <a:t>Talk.Ing</a:t>
            </a:r>
            <a:r>
              <a:rPr lang="it-IT" sz="2400" dirty="0">
                <a:solidFill>
                  <a:schemeClr val="tx1"/>
                </a:solidFill>
              </a:rPr>
              <a:t>)</a:t>
            </a:r>
          </a:p>
          <a:p>
            <a:pPr fontAlgn="b">
              <a:buFont typeface="Wingdings" panose="05000000000000000000" pitchFamily="2" charset="2"/>
              <a:buChar char="q"/>
            </a:pPr>
            <a:r>
              <a:rPr lang="it-IT" sz="2400" dirty="0">
                <a:solidFill>
                  <a:schemeClr val="tx1"/>
                </a:solidFill>
              </a:rPr>
              <a:t>Lancio e coordinamento iniziale della Commissione Industria 4.0 (ovvero fino alla riunione del 28/01/2017) </a:t>
            </a:r>
          </a:p>
          <a:p>
            <a:pPr lvl="1"/>
            <a:endParaRPr lang="it-IT" sz="3200" dirty="0"/>
          </a:p>
          <a:p>
            <a:pPr lvl="1"/>
            <a:endParaRPr lang="it-IT" dirty="0"/>
          </a:p>
        </p:txBody>
      </p:sp>
      <p:sp>
        <p:nvSpPr>
          <p:cNvPr id="4" name="Rettangolo 3"/>
          <p:cNvSpPr/>
          <p:nvPr/>
        </p:nvSpPr>
        <p:spPr>
          <a:xfrm>
            <a:off x="6551630" y="1847138"/>
            <a:ext cx="4996207" cy="4652556"/>
          </a:xfrm>
          <a:prstGeom prst="rect">
            <a:avLst/>
          </a:prstGeom>
        </p:spPr>
        <p:txBody>
          <a:bodyPr wrap="square">
            <a:spAutoFit/>
          </a:bodyPr>
          <a:lstStyle/>
          <a:p>
            <a:pPr marL="0" lvl="1" defTabSz="914377" fontAlgn="b">
              <a:lnSpc>
                <a:spcPct val="90000"/>
              </a:lnSpc>
              <a:spcBef>
                <a:spcPts val="1200"/>
              </a:spcBef>
              <a:spcAft>
                <a:spcPts val="200"/>
              </a:spcAft>
              <a:buClr>
                <a:srgbClr val="FF0000"/>
              </a:buClr>
              <a:buSzPct val="100000"/>
            </a:pPr>
            <a:r>
              <a:rPr lang="it-IT" sz="2400" b="1" dirty="0">
                <a:solidFill>
                  <a:srgbClr val="FF0000"/>
                </a:solidFill>
              </a:rPr>
              <a:t>Bilancio qualitativo</a:t>
            </a:r>
            <a:endParaRPr lang="it-IT" sz="2400" dirty="0">
              <a:solidFill>
                <a:srgbClr val="FF0000"/>
              </a:solidFill>
            </a:endParaRPr>
          </a:p>
          <a:p>
            <a:pPr marL="91438" lvl="1" indent="-91438" defTabSz="914377" fontAlgn="b">
              <a:lnSpc>
                <a:spcPct val="90000"/>
              </a:lnSpc>
              <a:spcBef>
                <a:spcPts val="1200"/>
              </a:spcBef>
              <a:spcAft>
                <a:spcPts val="200"/>
              </a:spcAft>
              <a:buClr>
                <a:srgbClr val="FF0000"/>
              </a:buClr>
              <a:buSzPct val="100000"/>
              <a:buFont typeface="Wingdings" panose="05000000000000000000" pitchFamily="2" charset="2"/>
              <a:buChar char="q"/>
            </a:pPr>
            <a:r>
              <a:rPr lang="it-IT" sz="2400" dirty="0">
                <a:solidFill>
                  <a:schemeClr val="tx1">
                    <a:lumMod val="75000"/>
                    <a:lumOff val="25000"/>
                  </a:schemeClr>
                </a:solidFill>
              </a:rPr>
              <a:t>Partecipazione alle attività della Commissione sostanzialmente stabile </a:t>
            </a:r>
          </a:p>
          <a:p>
            <a:pPr marL="91438" lvl="1" indent="-91438" defTabSz="914377" fontAlgn="b">
              <a:lnSpc>
                <a:spcPct val="90000"/>
              </a:lnSpc>
              <a:spcBef>
                <a:spcPts val="1200"/>
              </a:spcBef>
              <a:spcAft>
                <a:spcPts val="200"/>
              </a:spcAft>
              <a:buClr>
                <a:srgbClr val="FF0000"/>
              </a:buClr>
              <a:buSzPct val="100000"/>
              <a:buFont typeface="Wingdings" panose="05000000000000000000" pitchFamily="2" charset="2"/>
              <a:buChar char="q"/>
            </a:pPr>
            <a:r>
              <a:rPr lang="it-IT" sz="2400" dirty="0">
                <a:solidFill>
                  <a:schemeClr val="tx1">
                    <a:lumMod val="75000"/>
                    <a:lumOff val="25000"/>
                  </a:schemeClr>
                </a:solidFill>
              </a:rPr>
              <a:t>Numero e qualità degli eventi in linea con gli obiettivi fissati nel 2016, anche se avremmo voluto fare di più</a:t>
            </a:r>
          </a:p>
          <a:p>
            <a:pPr marL="91438" lvl="1" indent="-91438" defTabSz="914377" fontAlgn="b">
              <a:lnSpc>
                <a:spcPct val="90000"/>
              </a:lnSpc>
              <a:spcBef>
                <a:spcPts val="1200"/>
              </a:spcBef>
              <a:spcAft>
                <a:spcPts val="200"/>
              </a:spcAft>
              <a:buClr>
                <a:srgbClr val="FF0000"/>
              </a:buClr>
              <a:buSzPct val="100000"/>
              <a:buFont typeface="Wingdings" panose="05000000000000000000" pitchFamily="2" charset="2"/>
              <a:buChar char="q"/>
            </a:pPr>
            <a:r>
              <a:rPr lang="it-IT" sz="2400" dirty="0">
                <a:solidFill>
                  <a:schemeClr val="tx1">
                    <a:lumMod val="75000"/>
                    <a:lumOff val="25000"/>
                  </a:schemeClr>
                </a:solidFill>
              </a:rPr>
              <a:t>Buon tasso di gradimento delle azioni proposte</a:t>
            </a:r>
          </a:p>
          <a:p>
            <a:pPr marL="91438" lvl="1" indent="-91438" defTabSz="914377" fontAlgn="b">
              <a:lnSpc>
                <a:spcPct val="90000"/>
              </a:lnSpc>
              <a:spcBef>
                <a:spcPts val="1200"/>
              </a:spcBef>
              <a:spcAft>
                <a:spcPts val="200"/>
              </a:spcAft>
              <a:buClr>
                <a:srgbClr val="FF0000"/>
              </a:buClr>
              <a:buSzPct val="100000"/>
              <a:buFont typeface="Wingdings" panose="05000000000000000000" pitchFamily="2" charset="2"/>
              <a:buChar char="q"/>
            </a:pPr>
            <a:r>
              <a:rPr lang="it-IT" sz="2400" dirty="0">
                <a:solidFill>
                  <a:schemeClr val="tx1">
                    <a:lumMod val="75000"/>
                    <a:lumOff val="25000"/>
                  </a:schemeClr>
                </a:solidFill>
              </a:rPr>
              <a:t>Buon coordinamento con altre commissioni</a:t>
            </a:r>
          </a:p>
          <a:p>
            <a:pPr lvl="1">
              <a:buFont typeface="Wingdings" panose="05000000000000000000" pitchFamily="2" charset="2"/>
              <a:buChar char="q"/>
            </a:pPr>
            <a:endParaRPr lang="it-IT" sz="3200" dirty="0"/>
          </a:p>
        </p:txBody>
      </p:sp>
      <p:pic>
        <p:nvPicPr>
          <p:cNvPr id="5" name="Immagine 4">
            <a:extLst>
              <a:ext uri="{FF2B5EF4-FFF2-40B4-BE49-F238E27FC236}">
                <a16:creationId xmlns:a16="http://schemas.microsoft.com/office/drawing/2014/main" id="{C591BAD9-7B21-4FFD-B054-0E81CAD2F9D8}"/>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416093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Eventi realizzati nel corso del 2017</a:t>
            </a:r>
          </a:p>
        </p:txBody>
      </p:sp>
      <p:graphicFrame>
        <p:nvGraphicFramePr>
          <p:cNvPr id="9" name="Tabella 8"/>
          <p:cNvGraphicFramePr>
            <a:graphicFrameLocks noGrp="1"/>
          </p:cNvGraphicFramePr>
          <p:nvPr>
            <p:extLst>
              <p:ext uri="{D42A27DB-BD31-4B8C-83A1-F6EECF244321}">
                <p14:modId xmlns:p14="http://schemas.microsoft.com/office/powerpoint/2010/main" val="1580273342"/>
              </p:ext>
            </p:extLst>
          </p:nvPr>
        </p:nvGraphicFramePr>
        <p:xfrm>
          <a:off x="922885" y="1812775"/>
          <a:ext cx="10530684" cy="3884937"/>
        </p:xfrm>
        <a:graphic>
          <a:graphicData uri="http://schemas.openxmlformats.org/drawingml/2006/table">
            <a:tbl>
              <a:tblPr firstRow="1" bandRow="1">
                <a:tableStyleId>{5C22544A-7EE6-4342-B048-85BDC9FD1C3A}</a:tableStyleId>
              </a:tblPr>
              <a:tblGrid>
                <a:gridCol w="1254708">
                  <a:extLst>
                    <a:ext uri="{9D8B030D-6E8A-4147-A177-3AD203B41FA5}">
                      <a16:colId xmlns:a16="http://schemas.microsoft.com/office/drawing/2014/main" val="3248250854"/>
                    </a:ext>
                  </a:extLst>
                </a:gridCol>
                <a:gridCol w="4647415">
                  <a:extLst>
                    <a:ext uri="{9D8B030D-6E8A-4147-A177-3AD203B41FA5}">
                      <a16:colId xmlns:a16="http://schemas.microsoft.com/office/drawing/2014/main" val="3710220344"/>
                    </a:ext>
                  </a:extLst>
                </a:gridCol>
                <a:gridCol w="1206631">
                  <a:extLst>
                    <a:ext uri="{9D8B030D-6E8A-4147-A177-3AD203B41FA5}">
                      <a16:colId xmlns:a16="http://schemas.microsoft.com/office/drawing/2014/main" val="1045988252"/>
                    </a:ext>
                  </a:extLst>
                </a:gridCol>
                <a:gridCol w="397986">
                  <a:extLst>
                    <a:ext uri="{9D8B030D-6E8A-4147-A177-3AD203B41FA5}">
                      <a16:colId xmlns:a16="http://schemas.microsoft.com/office/drawing/2014/main" val="2276609766"/>
                    </a:ext>
                  </a:extLst>
                </a:gridCol>
                <a:gridCol w="1600200">
                  <a:extLst>
                    <a:ext uri="{9D8B030D-6E8A-4147-A177-3AD203B41FA5}">
                      <a16:colId xmlns:a16="http://schemas.microsoft.com/office/drawing/2014/main" val="479552038"/>
                    </a:ext>
                  </a:extLst>
                </a:gridCol>
                <a:gridCol w="1423744">
                  <a:extLst>
                    <a:ext uri="{9D8B030D-6E8A-4147-A177-3AD203B41FA5}">
                      <a16:colId xmlns:a16="http://schemas.microsoft.com/office/drawing/2014/main" val="2441717149"/>
                    </a:ext>
                  </a:extLst>
                </a:gridCol>
              </a:tblGrid>
              <a:tr h="494031">
                <a:tc>
                  <a:txBody>
                    <a:bodyPr/>
                    <a:lstStyle/>
                    <a:p>
                      <a:pPr algn="l" fontAlgn="b"/>
                      <a:r>
                        <a:rPr lang="it-IT" sz="1600" b="1" i="0" u="none" strike="noStrike" dirty="0">
                          <a:solidFill>
                            <a:schemeClr val="bg1"/>
                          </a:solidFill>
                          <a:effectLst/>
                          <a:latin typeface="Calibri" panose="020F0502020204030204" pitchFamily="34" charset="0"/>
                        </a:rPr>
                        <a:t>Tipo</a:t>
                      </a:r>
                      <a:r>
                        <a:rPr lang="it-IT" sz="1600" b="1" i="0" u="none" strike="noStrike" baseline="0" dirty="0">
                          <a:solidFill>
                            <a:schemeClr val="bg1"/>
                          </a:solidFill>
                          <a:effectLst/>
                          <a:latin typeface="Calibri" panose="020F0502020204030204" pitchFamily="34" charset="0"/>
                        </a:rPr>
                        <a:t> di evento</a:t>
                      </a:r>
                      <a:endParaRPr lang="it-IT" sz="1600" b="1" i="0" u="none" strike="noStrike" dirty="0">
                        <a:solidFill>
                          <a:schemeClr val="bg1"/>
                        </a:solidFill>
                        <a:effectLst/>
                        <a:latin typeface="Calibri" panose="020F0502020204030204" pitchFamily="34" charset="0"/>
                      </a:endParaRPr>
                    </a:p>
                  </a:txBody>
                  <a:tcPr marL="6351" marR="6351" marT="6351" marB="0"/>
                </a:tc>
                <a:tc>
                  <a:txBody>
                    <a:bodyPr/>
                    <a:lstStyle/>
                    <a:p>
                      <a:pPr algn="l" fontAlgn="b"/>
                      <a:r>
                        <a:rPr lang="it-IT" sz="1600" b="1" i="0" u="none" strike="noStrike" dirty="0">
                          <a:solidFill>
                            <a:schemeClr val="bg1"/>
                          </a:solidFill>
                          <a:effectLst/>
                          <a:latin typeface="Calibri" panose="020F0502020204030204" pitchFamily="34" charset="0"/>
                        </a:rPr>
                        <a:t>Titolo</a:t>
                      </a:r>
                    </a:p>
                  </a:txBody>
                  <a:tcPr marL="6351" marR="6351" marT="6351" marB="0"/>
                </a:tc>
                <a:tc>
                  <a:txBody>
                    <a:bodyPr/>
                    <a:lstStyle/>
                    <a:p>
                      <a:pPr algn="l" fontAlgn="b"/>
                      <a:r>
                        <a:rPr lang="it-IT" sz="1600" b="1" i="0" u="none" strike="noStrike" dirty="0">
                          <a:solidFill>
                            <a:schemeClr val="bg1"/>
                          </a:solidFill>
                          <a:effectLst/>
                          <a:latin typeface="Calibri" panose="020F0502020204030204" pitchFamily="34" charset="0"/>
                        </a:rPr>
                        <a:t>Data</a:t>
                      </a:r>
                    </a:p>
                  </a:txBody>
                  <a:tcPr marL="6351" marR="6351" marT="6351" marB="0"/>
                </a:tc>
                <a:tc>
                  <a:txBody>
                    <a:bodyPr/>
                    <a:lstStyle/>
                    <a:p>
                      <a:pPr algn="l" fontAlgn="b"/>
                      <a:r>
                        <a:rPr lang="it-IT" sz="1600" b="1" i="0" u="none" strike="noStrike" dirty="0">
                          <a:solidFill>
                            <a:schemeClr val="bg1"/>
                          </a:solidFill>
                          <a:effectLst/>
                          <a:latin typeface="Calibri" panose="020F0502020204030204" pitchFamily="34" charset="0"/>
                        </a:rPr>
                        <a:t>CFP</a:t>
                      </a:r>
                    </a:p>
                  </a:txBody>
                  <a:tcPr marL="6351" marR="6351" marT="6351" marB="0"/>
                </a:tc>
                <a:tc>
                  <a:txBody>
                    <a:bodyPr/>
                    <a:lstStyle/>
                    <a:p>
                      <a:pPr algn="l" fontAlgn="b"/>
                      <a:r>
                        <a:rPr lang="it-IT" sz="1600" b="1" i="0" u="none" strike="noStrike" dirty="0">
                          <a:solidFill>
                            <a:schemeClr val="bg1"/>
                          </a:solidFill>
                          <a:effectLst/>
                          <a:latin typeface="Calibri" panose="020F0502020204030204" pitchFamily="34" charset="0"/>
                        </a:rPr>
                        <a:t>Collaborazioni</a:t>
                      </a:r>
                    </a:p>
                  </a:txBody>
                  <a:tcPr marL="6351" marR="6351" marT="6351" marB="0"/>
                </a:tc>
                <a:tc>
                  <a:txBody>
                    <a:bodyPr/>
                    <a:lstStyle/>
                    <a:p>
                      <a:pPr algn="l" fontAlgn="b"/>
                      <a:r>
                        <a:rPr lang="it-IT" sz="1600" b="1" i="0" u="none" strike="noStrike" dirty="0">
                          <a:solidFill>
                            <a:schemeClr val="bg1"/>
                          </a:solidFill>
                          <a:effectLst/>
                          <a:latin typeface="Calibri" panose="020F0502020204030204" pitchFamily="34" charset="0"/>
                        </a:rPr>
                        <a:t>Resp.</a:t>
                      </a:r>
                    </a:p>
                  </a:txBody>
                  <a:tcPr marL="6351" marR="6351" marT="6351" marB="0"/>
                </a:tc>
                <a:extLst>
                  <a:ext uri="{0D108BD9-81ED-4DB2-BD59-A6C34878D82A}">
                    <a16:rowId xmlns:a16="http://schemas.microsoft.com/office/drawing/2014/main" val="2359775142"/>
                  </a:ext>
                </a:extLst>
              </a:tr>
              <a:tr h="494031">
                <a:tc>
                  <a:txBody>
                    <a:bodyPr/>
                    <a:lstStyle/>
                    <a:p>
                      <a:pPr algn="l" fontAlgn="b"/>
                      <a:r>
                        <a:rPr lang="it-IT" sz="1600" b="0" i="0" u="none" strike="noStrike" dirty="0">
                          <a:solidFill>
                            <a:srgbClr val="000000"/>
                          </a:solidFill>
                          <a:effectLst/>
                          <a:latin typeface="Calibri" panose="020F0502020204030204" pitchFamily="34" charset="0"/>
                        </a:rPr>
                        <a:t>Visita tecnica</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Visita stabilimento SACMI Imola</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18/01/2017</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3</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Comm. </a:t>
                      </a:r>
                      <a:r>
                        <a:rPr lang="it-IT" sz="1600" b="0" i="0" u="none" strike="noStrike" dirty="0" err="1">
                          <a:solidFill>
                            <a:srgbClr val="000000"/>
                          </a:solidFill>
                          <a:effectLst/>
                          <a:latin typeface="Calibri" panose="020F0502020204030204" pitchFamily="34" charset="0"/>
                        </a:rPr>
                        <a:t>Ind</a:t>
                      </a:r>
                      <a:r>
                        <a:rPr lang="it-IT" sz="1600" b="0" i="0" u="none" strike="noStrike" dirty="0">
                          <a:solidFill>
                            <a:srgbClr val="000000"/>
                          </a:solidFill>
                          <a:effectLst/>
                          <a:latin typeface="Calibri" panose="020F0502020204030204" pitchFamily="34" charset="0"/>
                        </a:rPr>
                        <a:t>.-</a:t>
                      </a:r>
                      <a:r>
                        <a:rPr lang="it-IT" sz="1600" b="0" i="0" u="none" strike="noStrike" dirty="0" err="1">
                          <a:solidFill>
                            <a:srgbClr val="000000"/>
                          </a:solidFill>
                          <a:effectLst/>
                          <a:latin typeface="Calibri" panose="020F0502020204030204" pitchFamily="34" charset="0"/>
                        </a:rPr>
                        <a:t>Dip</a:t>
                      </a:r>
                      <a:r>
                        <a:rPr lang="it-IT" sz="1600" b="0" i="0" u="none" strike="noStrike" dirty="0">
                          <a:solidFill>
                            <a:srgbClr val="000000"/>
                          </a:solidFill>
                          <a:effectLst/>
                          <a:latin typeface="Calibri" panose="020F0502020204030204" pitchFamily="34" charset="0"/>
                        </a:rPr>
                        <a:t>.</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Fattori (Montecchi)</a:t>
                      </a:r>
                    </a:p>
                  </a:txBody>
                  <a:tcPr marL="6351" marR="6351" marT="6351" marB="0"/>
                </a:tc>
                <a:extLst>
                  <a:ext uri="{0D108BD9-81ED-4DB2-BD59-A6C34878D82A}">
                    <a16:rowId xmlns:a16="http://schemas.microsoft.com/office/drawing/2014/main" val="755284291"/>
                  </a:ext>
                </a:extLst>
              </a:tr>
              <a:tr h="433071">
                <a:tc>
                  <a:txBody>
                    <a:bodyPr/>
                    <a:lstStyle/>
                    <a:p>
                      <a:pPr algn="l" fontAlgn="b"/>
                      <a:r>
                        <a:rPr lang="it-IT" sz="1600" b="0" i="0" u="none" strike="noStrike" dirty="0">
                          <a:solidFill>
                            <a:srgbClr val="000000"/>
                          </a:solidFill>
                          <a:effectLst/>
                          <a:latin typeface="Calibri" panose="020F0502020204030204" pitchFamily="34" charset="0"/>
                        </a:rPr>
                        <a:t>Visita tecnica</a:t>
                      </a: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Visita stabilimento Tetra Pak Modena</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23/02/2017</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3</a:t>
                      </a: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Comm. </a:t>
                      </a:r>
                      <a:r>
                        <a:rPr lang="it-IT" sz="1600" b="0" i="0" u="none" strike="noStrike" dirty="0" err="1">
                          <a:solidFill>
                            <a:srgbClr val="000000"/>
                          </a:solidFill>
                          <a:effectLst/>
                          <a:latin typeface="Calibri" panose="020F0502020204030204" pitchFamily="34" charset="0"/>
                        </a:rPr>
                        <a:t>Ind</a:t>
                      </a:r>
                      <a:r>
                        <a:rPr lang="it-IT" sz="1600" b="0" i="0" u="none" strike="noStrike" dirty="0">
                          <a:solidFill>
                            <a:srgbClr val="000000"/>
                          </a:solidFill>
                          <a:effectLst/>
                          <a:latin typeface="Calibri" panose="020F0502020204030204" pitchFamily="34" charset="0"/>
                        </a:rPr>
                        <a:t>.-</a:t>
                      </a:r>
                      <a:r>
                        <a:rPr lang="it-IT" sz="1600" b="0" i="0" u="none" strike="noStrike" dirty="0" err="1">
                          <a:solidFill>
                            <a:srgbClr val="000000"/>
                          </a:solidFill>
                          <a:effectLst/>
                          <a:latin typeface="Calibri" panose="020F0502020204030204" pitchFamily="34" charset="0"/>
                        </a:rPr>
                        <a:t>Dip</a:t>
                      </a:r>
                      <a:r>
                        <a:rPr lang="it-IT" sz="1600" b="0" i="0" u="none" strike="noStrike" dirty="0">
                          <a:solidFill>
                            <a:srgbClr val="000000"/>
                          </a:solidFill>
                          <a:effectLst/>
                          <a:latin typeface="Calibri" panose="020F0502020204030204" pitchFamily="34" charset="0"/>
                        </a:rPr>
                        <a:t>.</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Fattori (Montecchi)</a:t>
                      </a:r>
                    </a:p>
                  </a:txBody>
                  <a:tcPr marL="6351" marR="6351" marT="6351" marB="0"/>
                </a:tc>
                <a:extLst>
                  <a:ext uri="{0D108BD9-81ED-4DB2-BD59-A6C34878D82A}">
                    <a16:rowId xmlns:a16="http://schemas.microsoft.com/office/drawing/2014/main" val="2562543158"/>
                  </a:ext>
                </a:extLst>
              </a:tr>
              <a:tr h="494031">
                <a:tc>
                  <a:txBody>
                    <a:bodyPr/>
                    <a:lstStyle/>
                    <a:p>
                      <a:pPr algn="l" fontAlgn="b"/>
                      <a:r>
                        <a:rPr lang="it-IT" sz="1600" b="0" i="0" u="none" strike="noStrike" dirty="0">
                          <a:solidFill>
                            <a:srgbClr val="000000"/>
                          </a:solidFill>
                          <a:effectLst/>
                          <a:latin typeface="Calibri" panose="020F0502020204030204" pitchFamily="34" charset="0"/>
                        </a:rPr>
                        <a:t>Seminario</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Polimeri e materiali compositi</a:t>
                      </a: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07/04/2017</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3</a:t>
                      </a: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endParaRPr lang="it-IT" sz="1600" b="0" i="0" u="none" strike="noStrike" dirty="0">
                        <a:solidFill>
                          <a:srgbClr val="000000"/>
                        </a:solidFill>
                        <a:effectLst/>
                        <a:latin typeface="Calibri" panose="020F0502020204030204" pitchFamily="34" charset="0"/>
                      </a:endParaRP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Piccirilli</a:t>
                      </a:r>
                    </a:p>
                  </a:txBody>
                  <a:tcPr marL="6351" marR="6351" marT="6351" marB="0"/>
                </a:tc>
                <a:extLst>
                  <a:ext uri="{0D108BD9-81ED-4DB2-BD59-A6C34878D82A}">
                    <a16:rowId xmlns:a16="http://schemas.microsoft.com/office/drawing/2014/main" val="3964464617"/>
                  </a:ext>
                </a:extLst>
              </a:tr>
              <a:tr h="494031">
                <a:tc>
                  <a:txBody>
                    <a:bodyPr/>
                    <a:lstStyle/>
                    <a:p>
                      <a:pPr algn="l" fontAlgn="b"/>
                      <a:r>
                        <a:rPr lang="it-IT" sz="1600" b="0" i="0" u="none" strike="noStrike" dirty="0">
                          <a:solidFill>
                            <a:srgbClr val="000000"/>
                          </a:solidFill>
                          <a:effectLst/>
                          <a:latin typeface="Calibri" panose="020F0502020204030204" pitchFamily="34" charset="0"/>
                        </a:rPr>
                        <a:t>Seminario</a:t>
                      </a:r>
                    </a:p>
                  </a:txBody>
                  <a:tcPr marL="6351" marR="6351" marT="6351"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it-IT" sz="1600" b="0" i="0" u="none" strike="noStrike" dirty="0" err="1">
                          <a:solidFill>
                            <a:srgbClr val="000000"/>
                          </a:solidFill>
                          <a:effectLst/>
                          <a:latin typeface="Calibri" panose="020F0502020204030204" pitchFamily="34" charset="0"/>
                        </a:rPr>
                        <a:t>Intellectual</a:t>
                      </a:r>
                      <a:r>
                        <a:rPr lang="it-IT" sz="1600" b="0" i="0" u="none" strike="noStrike" dirty="0">
                          <a:solidFill>
                            <a:srgbClr val="000000"/>
                          </a:solidFill>
                          <a:effectLst/>
                          <a:latin typeface="Calibri" panose="020F0502020204030204" pitchFamily="34" charset="0"/>
                        </a:rPr>
                        <a:t> </a:t>
                      </a:r>
                      <a:r>
                        <a:rPr lang="it-IT" sz="1600" b="0" i="0" u="none" strike="noStrike" dirty="0" err="1">
                          <a:solidFill>
                            <a:srgbClr val="000000"/>
                          </a:solidFill>
                          <a:effectLst/>
                          <a:latin typeface="Calibri" panose="020F0502020204030204" pitchFamily="34" charset="0"/>
                        </a:rPr>
                        <a:t>Property</a:t>
                      </a:r>
                      <a:r>
                        <a:rPr lang="it-IT" sz="1600" b="0" i="0" u="none" strike="noStrike" dirty="0">
                          <a:solidFill>
                            <a:srgbClr val="000000"/>
                          </a:solidFill>
                          <a:effectLst/>
                          <a:latin typeface="Calibri" panose="020F0502020204030204" pitchFamily="34" charset="0"/>
                        </a:rPr>
                        <a:t> e Industria 4.0</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09/06/2017</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3</a:t>
                      </a:r>
                    </a:p>
                  </a:txBody>
                  <a:tcPr marL="6351" marR="6351" marT="6351" marB="0"/>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Fattori</a:t>
                      </a:r>
                    </a:p>
                  </a:txBody>
                  <a:tcPr marL="6351" marR="6351" marT="6351" marB="0"/>
                </a:tc>
                <a:extLst>
                  <a:ext uri="{0D108BD9-81ED-4DB2-BD59-A6C34878D82A}">
                    <a16:rowId xmlns:a16="http://schemas.microsoft.com/office/drawing/2014/main" val="1462306803"/>
                  </a:ext>
                </a:extLst>
              </a:tr>
              <a:tr h="494031">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chemeClr val="tx1"/>
                          </a:solidFill>
                          <a:effectLst/>
                          <a:latin typeface="Calibri" panose="020F0502020204030204" pitchFamily="34" charset="0"/>
                        </a:rPr>
                        <a:t>Evento informale</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it-IT" sz="1600" b="0" i="0" u="none" strike="noStrike" dirty="0">
                          <a:solidFill>
                            <a:schemeClr val="tx1"/>
                          </a:solidFill>
                          <a:effectLst/>
                          <a:latin typeface="Calibri" panose="020F0502020204030204" pitchFamily="34" charset="0"/>
                        </a:rPr>
                        <a:t>Evento </a:t>
                      </a:r>
                      <a:r>
                        <a:rPr lang="it-IT" sz="1600" b="0" i="0" u="none" strike="noStrike" dirty="0" err="1">
                          <a:solidFill>
                            <a:schemeClr val="tx1"/>
                          </a:solidFill>
                          <a:effectLst/>
                          <a:latin typeface="Calibri" panose="020F0502020204030204" pitchFamily="34" charset="0"/>
                        </a:rPr>
                        <a:t>Talk.Ing</a:t>
                      </a:r>
                      <a:endParaRPr lang="it-IT" sz="1600" b="0" i="0" u="none" strike="noStrike" dirty="0">
                        <a:solidFill>
                          <a:schemeClr val="tx1"/>
                        </a:solidFill>
                        <a:effectLst/>
                        <a:latin typeface="Calibri" panose="020F050202020403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chemeClr val="tx1"/>
                          </a:solidFill>
                          <a:effectLst/>
                          <a:latin typeface="Calibri" panose="020F0502020204030204" pitchFamily="34" charset="0"/>
                        </a:rPr>
                        <a:t>20/09/2017</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no</a:t>
                      </a:r>
                    </a:p>
                  </a:txBody>
                  <a:tcPr marL="6351" marR="6351" marT="6351" marB="0"/>
                </a:tc>
                <a:tc>
                  <a:txBody>
                    <a:bodyPr/>
                    <a:lstStyle/>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chemeClr val="tx1"/>
                          </a:solidFill>
                          <a:effectLst/>
                          <a:latin typeface="Calibri" panose="020F0502020204030204" pitchFamily="34" charset="0"/>
                        </a:rPr>
                        <a:t>Melli, Martinelli</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extLst>
                  <a:ext uri="{0D108BD9-81ED-4DB2-BD59-A6C34878D82A}">
                    <a16:rowId xmlns:a16="http://schemas.microsoft.com/office/drawing/2014/main" val="3896871048"/>
                  </a:ext>
                </a:extLst>
              </a:tr>
              <a:tr h="676911">
                <a:tc>
                  <a:txBody>
                    <a:bodyPr/>
                    <a:lstStyle/>
                    <a:p>
                      <a:pPr algn="l" fontAlgn="b"/>
                      <a:r>
                        <a:rPr lang="it-IT" sz="1600" b="0" i="0" u="none" strike="noStrike" dirty="0">
                          <a:solidFill>
                            <a:schemeClr val="tx1"/>
                          </a:solidFill>
                          <a:effectLst/>
                          <a:latin typeface="Calibri" panose="020F0502020204030204" pitchFamily="34" charset="0"/>
                        </a:rPr>
                        <a:t>Seminario</a:t>
                      </a:r>
                    </a:p>
                  </a:txBody>
                  <a:tcPr marL="6351" marR="6351" marT="6351" marB="0"/>
                </a:tc>
                <a:tc>
                  <a:txBody>
                    <a:bodyPr/>
                    <a:lstStyle/>
                    <a:p>
                      <a:pPr algn="l" fontAlgn="b"/>
                      <a:r>
                        <a:rPr lang="it-IT" sz="1600" b="0" i="0" u="none" strike="noStrike" dirty="0">
                          <a:solidFill>
                            <a:schemeClr val="tx1"/>
                          </a:solidFill>
                          <a:effectLst/>
                          <a:latin typeface="Calibri" panose="020F0502020204030204" pitchFamily="34" charset="0"/>
                        </a:rPr>
                        <a:t>Materiali leggeri del 2025</a:t>
                      </a:r>
                    </a:p>
                  </a:txBody>
                  <a:tcPr marL="6351" marR="6351" marT="6351" marB="0"/>
                </a:tc>
                <a:tc>
                  <a:txBody>
                    <a:bodyPr/>
                    <a:lstStyle/>
                    <a:p>
                      <a:pPr algn="l" fontAlgn="b"/>
                      <a:r>
                        <a:rPr lang="it-IT" sz="1600" b="0" i="0" u="none" strike="noStrike" dirty="0">
                          <a:solidFill>
                            <a:schemeClr val="tx1"/>
                          </a:solidFill>
                          <a:effectLst/>
                          <a:latin typeface="Calibri" panose="020F0502020204030204" pitchFamily="34" charset="0"/>
                        </a:rPr>
                        <a:t>05/10/2017</a:t>
                      </a:r>
                    </a:p>
                  </a:txBody>
                  <a:tcPr marL="6351" marR="6351" marT="6351" marB="0"/>
                </a:tc>
                <a:tc>
                  <a:txBody>
                    <a:bodyPr/>
                    <a:lstStyle/>
                    <a:p>
                      <a:pPr algn="l" fontAlgn="b"/>
                      <a:r>
                        <a:rPr lang="it-IT" sz="1600" b="0" i="0" u="none" strike="noStrike" dirty="0">
                          <a:solidFill>
                            <a:schemeClr val="tx1"/>
                          </a:solidFill>
                          <a:effectLst/>
                          <a:latin typeface="Calibri" panose="020F0502020204030204" pitchFamily="34" charset="0"/>
                        </a:rPr>
                        <a:t>4</a:t>
                      </a:r>
                    </a:p>
                  </a:txBody>
                  <a:tcPr marL="6351" marR="6351" marT="6351" marB="0"/>
                </a:tc>
                <a:tc>
                  <a:txBody>
                    <a:bodyPr/>
                    <a:lstStyle/>
                    <a:p>
                      <a:pPr algn="l" fontAlgn="b"/>
                      <a:endParaRPr lang="it-IT" sz="1600" b="0" i="0" u="none" strike="noStrike" dirty="0">
                        <a:solidFill>
                          <a:srgbClr val="FF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chemeClr val="tx1"/>
                          </a:solidFill>
                          <a:effectLst/>
                          <a:latin typeface="Calibri" panose="020F0502020204030204" pitchFamily="34" charset="0"/>
                        </a:rPr>
                        <a:t>Terletti</a:t>
                      </a:r>
                    </a:p>
                  </a:txBody>
                  <a:tcPr marL="6351" marR="6351" marT="6351" marB="0"/>
                </a:tc>
                <a:extLst>
                  <a:ext uri="{0D108BD9-81ED-4DB2-BD59-A6C34878D82A}">
                    <a16:rowId xmlns:a16="http://schemas.microsoft.com/office/drawing/2014/main" val="1788171076"/>
                  </a:ext>
                </a:extLst>
              </a:tr>
            </a:tbl>
          </a:graphicData>
        </a:graphic>
      </p:graphicFrame>
      <p:pic>
        <p:nvPicPr>
          <p:cNvPr id="4" name="Immagine 3">
            <a:extLst>
              <a:ext uri="{FF2B5EF4-FFF2-40B4-BE49-F238E27FC236}">
                <a16:creationId xmlns:a16="http://schemas.microsoft.com/office/drawing/2014/main" id="{B6E9E329-35C9-4801-B34D-072FE5BE5EE8}"/>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88537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dirty="0"/>
              <a:t>Proposta formativa 2018</a:t>
            </a:r>
          </a:p>
        </p:txBody>
      </p:sp>
      <p:sp>
        <p:nvSpPr>
          <p:cNvPr id="3" name="Piastra 2">
            <a:extLst>
              <a:ext uri="{FF2B5EF4-FFF2-40B4-BE49-F238E27FC236}">
                <a16:creationId xmlns:a16="http://schemas.microsoft.com/office/drawing/2014/main" id="{28390EF9-A395-4165-84BF-4EFB1810B346}"/>
              </a:ext>
            </a:extLst>
          </p:cNvPr>
          <p:cNvSpPr/>
          <p:nvPr/>
        </p:nvSpPr>
        <p:spPr>
          <a:xfrm>
            <a:off x="4442694" y="2697023"/>
            <a:ext cx="2724726" cy="2715491"/>
          </a:xfrm>
          <a:prstGeom prst="plaque">
            <a:avLst>
              <a:gd name="adj" fmla="val 30953"/>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5112A514-CB7A-4392-86E1-E77FBBE5ABFB}"/>
              </a:ext>
            </a:extLst>
          </p:cNvPr>
          <p:cNvSpPr txBox="1"/>
          <p:nvPr/>
        </p:nvSpPr>
        <p:spPr>
          <a:xfrm>
            <a:off x="5024583" y="2262922"/>
            <a:ext cx="1656607" cy="461665"/>
          </a:xfrm>
          <a:prstGeom prst="rect">
            <a:avLst/>
          </a:prstGeom>
          <a:noFill/>
        </p:spPr>
        <p:txBody>
          <a:bodyPr wrap="none" rtlCol="0">
            <a:spAutoFit/>
          </a:bodyPr>
          <a:lstStyle/>
          <a:p>
            <a:r>
              <a:rPr lang="it-IT" sz="2400" dirty="0"/>
              <a:t>Automotive</a:t>
            </a:r>
          </a:p>
        </p:txBody>
      </p:sp>
      <p:sp>
        <p:nvSpPr>
          <p:cNvPr id="6" name="CasellaDiTesto 5">
            <a:extLst>
              <a:ext uri="{FF2B5EF4-FFF2-40B4-BE49-F238E27FC236}">
                <a16:creationId xmlns:a16="http://schemas.microsoft.com/office/drawing/2014/main" id="{B4E31CC4-82C4-490B-BE79-4A0E45CA5695}"/>
              </a:ext>
            </a:extLst>
          </p:cNvPr>
          <p:cNvSpPr txBox="1"/>
          <p:nvPr/>
        </p:nvSpPr>
        <p:spPr>
          <a:xfrm>
            <a:off x="7218213" y="3886994"/>
            <a:ext cx="1128514" cy="400110"/>
          </a:xfrm>
          <a:prstGeom prst="rect">
            <a:avLst/>
          </a:prstGeom>
          <a:noFill/>
        </p:spPr>
        <p:txBody>
          <a:bodyPr wrap="none" rtlCol="0" anchor="ctr">
            <a:spAutoFit/>
          </a:bodyPr>
          <a:lstStyle/>
          <a:p>
            <a:r>
              <a:rPr lang="it-IT" sz="2000" dirty="0"/>
              <a:t>Materiali</a:t>
            </a:r>
          </a:p>
        </p:txBody>
      </p:sp>
      <p:sp>
        <p:nvSpPr>
          <p:cNvPr id="7" name="CasellaDiTesto 6">
            <a:extLst>
              <a:ext uri="{FF2B5EF4-FFF2-40B4-BE49-F238E27FC236}">
                <a16:creationId xmlns:a16="http://schemas.microsoft.com/office/drawing/2014/main" id="{C56C6F14-48B3-477A-8B5C-AE5A21B7EFC4}"/>
              </a:ext>
            </a:extLst>
          </p:cNvPr>
          <p:cNvSpPr txBox="1"/>
          <p:nvPr/>
        </p:nvSpPr>
        <p:spPr>
          <a:xfrm>
            <a:off x="3015677" y="3696150"/>
            <a:ext cx="1453731" cy="707886"/>
          </a:xfrm>
          <a:prstGeom prst="rect">
            <a:avLst/>
          </a:prstGeom>
          <a:noFill/>
        </p:spPr>
        <p:txBody>
          <a:bodyPr wrap="none" rtlCol="0" anchor="ctr">
            <a:spAutoFit/>
          </a:bodyPr>
          <a:lstStyle/>
          <a:p>
            <a:r>
              <a:rPr lang="it-IT" sz="2000" dirty="0"/>
              <a:t>Proprietà </a:t>
            </a:r>
          </a:p>
          <a:p>
            <a:r>
              <a:rPr lang="it-IT" sz="2000" dirty="0"/>
              <a:t>Intellettuale</a:t>
            </a:r>
          </a:p>
        </p:txBody>
      </p:sp>
      <p:sp>
        <p:nvSpPr>
          <p:cNvPr id="8" name="CasellaDiTesto 7">
            <a:extLst>
              <a:ext uri="{FF2B5EF4-FFF2-40B4-BE49-F238E27FC236}">
                <a16:creationId xmlns:a16="http://schemas.microsoft.com/office/drawing/2014/main" id="{7933CBF0-835F-4D68-8E4A-52CDA9F5592F}"/>
              </a:ext>
            </a:extLst>
          </p:cNvPr>
          <p:cNvSpPr txBox="1"/>
          <p:nvPr/>
        </p:nvSpPr>
        <p:spPr>
          <a:xfrm>
            <a:off x="5583376" y="5407904"/>
            <a:ext cx="511358" cy="400110"/>
          </a:xfrm>
          <a:prstGeom prst="rect">
            <a:avLst/>
          </a:prstGeom>
          <a:noFill/>
        </p:spPr>
        <p:txBody>
          <a:bodyPr wrap="none" rtlCol="0">
            <a:spAutoFit/>
          </a:bodyPr>
          <a:lstStyle/>
          <a:p>
            <a:r>
              <a:rPr lang="it-IT" sz="2000" dirty="0"/>
              <a:t>ICT</a:t>
            </a:r>
          </a:p>
        </p:txBody>
      </p:sp>
      <p:sp>
        <p:nvSpPr>
          <p:cNvPr id="9" name="CasellaDiTesto 8">
            <a:extLst>
              <a:ext uri="{FF2B5EF4-FFF2-40B4-BE49-F238E27FC236}">
                <a16:creationId xmlns:a16="http://schemas.microsoft.com/office/drawing/2014/main" id="{DD952E74-9CE9-400F-A3CD-B4AE2F39033F}"/>
              </a:ext>
            </a:extLst>
          </p:cNvPr>
          <p:cNvSpPr txBox="1"/>
          <p:nvPr/>
        </p:nvSpPr>
        <p:spPr>
          <a:xfrm>
            <a:off x="5473815" y="3900656"/>
            <a:ext cx="708848" cy="400110"/>
          </a:xfrm>
          <a:prstGeom prst="rect">
            <a:avLst/>
          </a:prstGeom>
          <a:noFill/>
        </p:spPr>
        <p:txBody>
          <a:bodyPr wrap="none" rtlCol="0" anchor="ctr">
            <a:spAutoFit/>
          </a:bodyPr>
          <a:lstStyle/>
          <a:p>
            <a:r>
              <a:rPr lang="it-IT" sz="2000" i="1" dirty="0"/>
              <a:t>Oltre</a:t>
            </a:r>
          </a:p>
        </p:txBody>
      </p:sp>
      <p:pic>
        <p:nvPicPr>
          <p:cNvPr id="11" name="Elemento grafico 10" descr="Download dal cloud">
            <a:extLst>
              <a:ext uri="{FF2B5EF4-FFF2-40B4-BE49-F238E27FC236}">
                <a16:creationId xmlns:a16="http://schemas.microsoft.com/office/drawing/2014/main" id="{48B4C96E-F0C3-4BFA-B329-31687C769C7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47857" y="4493504"/>
            <a:ext cx="914400" cy="914400"/>
          </a:xfrm>
          <a:prstGeom prst="rect">
            <a:avLst/>
          </a:prstGeom>
        </p:spPr>
      </p:pic>
      <p:pic>
        <p:nvPicPr>
          <p:cNvPr id="13" name="Elemento grafico 12" descr="Auto">
            <a:extLst>
              <a:ext uri="{FF2B5EF4-FFF2-40B4-BE49-F238E27FC236}">
                <a16:creationId xmlns:a16="http://schemas.microsoft.com/office/drawing/2014/main" id="{A0AFCDCB-CD35-4761-A166-0607004621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47857" y="2694645"/>
            <a:ext cx="914400" cy="914400"/>
          </a:xfrm>
          <a:prstGeom prst="rect">
            <a:avLst/>
          </a:prstGeom>
        </p:spPr>
      </p:pic>
      <p:pic>
        <p:nvPicPr>
          <p:cNvPr id="15" name="Elemento grafico 14" descr="Chiudi">
            <a:extLst>
              <a:ext uri="{FF2B5EF4-FFF2-40B4-BE49-F238E27FC236}">
                <a16:creationId xmlns:a16="http://schemas.microsoft.com/office/drawing/2014/main" id="{6DE3099E-09FC-4186-9198-98A0CBB1BDF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371065" y="3562119"/>
            <a:ext cx="914400" cy="914400"/>
          </a:xfrm>
          <a:prstGeom prst="rect">
            <a:avLst/>
          </a:prstGeom>
        </p:spPr>
      </p:pic>
      <p:pic>
        <p:nvPicPr>
          <p:cNvPr id="17" name="Elemento grafico 16" descr="Matraccio">
            <a:extLst>
              <a:ext uri="{FF2B5EF4-FFF2-40B4-BE49-F238E27FC236}">
                <a16:creationId xmlns:a16="http://schemas.microsoft.com/office/drawing/2014/main" id="{0093724A-5F7C-4980-9477-4411B0BDD3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394913" y="3489636"/>
            <a:ext cx="914400" cy="914400"/>
          </a:xfrm>
          <a:prstGeom prst="rect">
            <a:avLst/>
          </a:prstGeom>
        </p:spPr>
      </p:pic>
      <p:sp>
        <p:nvSpPr>
          <p:cNvPr id="19" name="Rettangolo con angoli arrotondati 18">
            <a:extLst>
              <a:ext uri="{FF2B5EF4-FFF2-40B4-BE49-F238E27FC236}">
                <a16:creationId xmlns:a16="http://schemas.microsoft.com/office/drawing/2014/main" id="{E11DD284-0278-420C-92AA-614F839A9576}"/>
              </a:ext>
            </a:extLst>
          </p:cNvPr>
          <p:cNvSpPr/>
          <p:nvPr/>
        </p:nvSpPr>
        <p:spPr>
          <a:xfrm>
            <a:off x="5386068" y="3611377"/>
            <a:ext cx="914400" cy="9144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i="1" dirty="0"/>
              <a:t>Oltre</a:t>
            </a:r>
          </a:p>
        </p:txBody>
      </p:sp>
      <p:pic>
        <p:nvPicPr>
          <p:cNvPr id="14" name="Immagine 13">
            <a:extLst>
              <a:ext uri="{FF2B5EF4-FFF2-40B4-BE49-F238E27FC236}">
                <a16:creationId xmlns:a16="http://schemas.microsoft.com/office/drawing/2014/main" id="{1FA17F53-B446-4868-ADF4-4C4378973054}"/>
              </a:ext>
            </a:extLst>
          </p:cNvPr>
          <p:cNvPicPr/>
          <p:nvPr/>
        </p:nvPicPr>
        <p:blipFill>
          <a:blip r:embed="rId10"/>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259340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Bozza programmazione 2018</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405623494"/>
              </p:ext>
            </p:extLst>
          </p:nvPr>
        </p:nvGraphicFramePr>
        <p:xfrm>
          <a:off x="920056" y="1897615"/>
          <a:ext cx="9590925" cy="4088214"/>
        </p:xfrm>
        <a:graphic>
          <a:graphicData uri="http://schemas.openxmlformats.org/drawingml/2006/table">
            <a:tbl>
              <a:tblPr firstRow="1" bandRow="1">
                <a:tableStyleId>{5C22544A-7EE6-4342-B048-85BDC9FD1C3A}</a:tableStyleId>
              </a:tblPr>
              <a:tblGrid>
                <a:gridCol w="1622011">
                  <a:extLst>
                    <a:ext uri="{9D8B030D-6E8A-4147-A177-3AD203B41FA5}">
                      <a16:colId xmlns:a16="http://schemas.microsoft.com/office/drawing/2014/main" val="4033611848"/>
                    </a:ext>
                  </a:extLst>
                </a:gridCol>
                <a:gridCol w="4410553">
                  <a:extLst>
                    <a:ext uri="{9D8B030D-6E8A-4147-A177-3AD203B41FA5}">
                      <a16:colId xmlns:a16="http://schemas.microsoft.com/office/drawing/2014/main" val="2823017101"/>
                    </a:ext>
                  </a:extLst>
                </a:gridCol>
                <a:gridCol w="1581705">
                  <a:extLst>
                    <a:ext uri="{9D8B030D-6E8A-4147-A177-3AD203B41FA5}">
                      <a16:colId xmlns:a16="http://schemas.microsoft.com/office/drawing/2014/main" val="2759842089"/>
                    </a:ext>
                  </a:extLst>
                </a:gridCol>
                <a:gridCol w="1976656">
                  <a:extLst>
                    <a:ext uri="{9D8B030D-6E8A-4147-A177-3AD203B41FA5}">
                      <a16:colId xmlns:a16="http://schemas.microsoft.com/office/drawing/2014/main" val="3663952891"/>
                    </a:ext>
                  </a:extLst>
                </a:gridCol>
              </a:tblGrid>
              <a:tr h="741651">
                <a:tc>
                  <a:txBody>
                    <a:bodyPr/>
                    <a:lstStyle/>
                    <a:p>
                      <a:pPr algn="l" fontAlgn="b"/>
                      <a:r>
                        <a:rPr lang="it-IT" sz="1600" b="1" i="0" u="none" strike="noStrike" dirty="0">
                          <a:solidFill>
                            <a:schemeClr val="bg1"/>
                          </a:solidFill>
                          <a:effectLst/>
                          <a:latin typeface="Calibri" panose="020F0502020204030204" pitchFamily="34" charset="0"/>
                        </a:rPr>
                        <a:t>Tipo</a:t>
                      </a:r>
                      <a:r>
                        <a:rPr lang="it-IT" sz="1600" b="1" i="0" u="none" strike="noStrike" baseline="0" dirty="0">
                          <a:solidFill>
                            <a:schemeClr val="bg1"/>
                          </a:solidFill>
                          <a:effectLst/>
                          <a:latin typeface="Calibri" panose="020F0502020204030204" pitchFamily="34" charset="0"/>
                        </a:rPr>
                        <a:t> di evento</a:t>
                      </a:r>
                      <a:endParaRPr lang="it-IT" sz="1600" b="1" i="0" u="none" strike="noStrike" dirty="0">
                        <a:solidFill>
                          <a:schemeClr val="bg1"/>
                        </a:solidFill>
                        <a:effectLst/>
                        <a:latin typeface="Calibri" panose="020F0502020204030204" pitchFamily="34" charset="0"/>
                      </a:endParaRPr>
                    </a:p>
                  </a:txBody>
                  <a:tcPr marL="6351" marR="6351" marT="6351" marB="0" anchor="b"/>
                </a:tc>
                <a:tc>
                  <a:txBody>
                    <a:bodyPr/>
                    <a:lstStyle/>
                    <a:p>
                      <a:pPr algn="l" fontAlgn="b"/>
                      <a:r>
                        <a:rPr lang="it-IT" sz="1600" b="1" i="0" u="none" strike="noStrike" dirty="0">
                          <a:solidFill>
                            <a:schemeClr val="bg1"/>
                          </a:solidFill>
                          <a:effectLst/>
                          <a:latin typeface="Calibri" panose="020F0502020204030204" pitchFamily="34" charset="0"/>
                        </a:rPr>
                        <a:t>Titolo</a:t>
                      </a:r>
                    </a:p>
                  </a:txBody>
                  <a:tcPr marL="6351" marR="6351" marT="6351" marB="0" anchor="b"/>
                </a:tc>
                <a:tc>
                  <a:txBody>
                    <a:bodyPr/>
                    <a:lstStyle/>
                    <a:p>
                      <a:pPr algn="l" fontAlgn="b"/>
                      <a:r>
                        <a:rPr lang="it-IT" sz="1600" b="1" i="0" u="none" strike="noStrike" dirty="0">
                          <a:solidFill>
                            <a:schemeClr val="bg1"/>
                          </a:solidFill>
                          <a:effectLst/>
                          <a:latin typeface="Calibri" panose="020F0502020204030204" pitchFamily="34" charset="0"/>
                        </a:rPr>
                        <a:t>Data</a:t>
                      </a:r>
                    </a:p>
                  </a:txBody>
                  <a:tcPr marL="6351" marR="6351" marT="6351" marB="0" anchor="b"/>
                </a:tc>
                <a:tc>
                  <a:txBody>
                    <a:bodyPr/>
                    <a:lstStyle/>
                    <a:p>
                      <a:pPr algn="l" fontAlgn="b"/>
                      <a:r>
                        <a:rPr lang="it-IT" sz="1600" b="1" i="0" u="none" strike="noStrike" dirty="0">
                          <a:solidFill>
                            <a:schemeClr val="bg1"/>
                          </a:solidFill>
                          <a:effectLst/>
                          <a:latin typeface="Calibri" panose="020F0502020204030204" pitchFamily="34" charset="0"/>
                        </a:rPr>
                        <a:t>Area</a:t>
                      </a:r>
                    </a:p>
                  </a:txBody>
                  <a:tcPr marL="6351" marR="6351" marT="6351" marB="0" anchor="b"/>
                </a:tc>
                <a:extLst>
                  <a:ext uri="{0D108BD9-81ED-4DB2-BD59-A6C34878D82A}">
                    <a16:rowId xmlns:a16="http://schemas.microsoft.com/office/drawing/2014/main" val="192165309"/>
                  </a:ext>
                </a:extLst>
              </a:tr>
              <a:tr h="574989">
                <a:tc>
                  <a:txBody>
                    <a:bodyPr/>
                    <a:lstStyle/>
                    <a:p>
                      <a:pPr algn="l" fontAlgn="b"/>
                      <a:r>
                        <a:rPr lang="it-IT" sz="1600" b="0" i="0" u="none" strike="noStrike" dirty="0">
                          <a:solidFill>
                            <a:srgbClr val="000000"/>
                          </a:solidFill>
                          <a:effectLst/>
                          <a:latin typeface="Calibri" panose="020F0502020204030204" pitchFamily="34" charset="0"/>
                        </a:rPr>
                        <a:t>Evento informale</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Secondo evento </a:t>
                      </a:r>
                      <a:r>
                        <a:rPr lang="it-IT" sz="1600" b="0" i="0" u="none" strike="noStrike" dirty="0" err="1">
                          <a:solidFill>
                            <a:srgbClr val="000000"/>
                          </a:solidFill>
                          <a:effectLst/>
                          <a:latin typeface="Calibri" panose="020F0502020204030204" pitchFamily="34" charset="0"/>
                        </a:rPr>
                        <a:t>Talk.Ing</a:t>
                      </a:r>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Febbraio/marzo 2018</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Oltre</a:t>
                      </a:r>
                    </a:p>
                  </a:txBody>
                  <a:tcPr marL="6351" marR="6351" marT="6351" marB="0"/>
                </a:tc>
                <a:extLst>
                  <a:ext uri="{0D108BD9-81ED-4DB2-BD59-A6C34878D82A}">
                    <a16:rowId xmlns:a16="http://schemas.microsoft.com/office/drawing/2014/main" val="4289101385"/>
                  </a:ext>
                </a:extLst>
              </a:tr>
              <a:tr h="554181">
                <a:tc>
                  <a:txBody>
                    <a:bodyPr/>
                    <a:lstStyle/>
                    <a:p>
                      <a:pPr algn="l" fontAlgn="b"/>
                      <a:r>
                        <a:rPr lang="it-IT" sz="1600" b="0" i="0" u="none" strike="noStrike" dirty="0">
                          <a:solidFill>
                            <a:srgbClr val="000000"/>
                          </a:solidFill>
                          <a:effectLst/>
                          <a:latin typeface="Calibri" panose="020F0502020204030204" pitchFamily="34" charset="0"/>
                        </a:rPr>
                        <a:t>Seminario</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Applicazioni ingegneristiche di materiali polimerici</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Primavera 2018</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Materiali</a:t>
                      </a:r>
                    </a:p>
                  </a:txBody>
                  <a:tcPr marL="6351" marR="6351" marT="6351" marB="0"/>
                </a:tc>
                <a:extLst>
                  <a:ext uri="{0D108BD9-81ED-4DB2-BD59-A6C34878D82A}">
                    <a16:rowId xmlns:a16="http://schemas.microsoft.com/office/drawing/2014/main" val="1830621871"/>
                  </a:ext>
                </a:extLst>
              </a:tr>
              <a:tr h="456364">
                <a:tc>
                  <a:txBody>
                    <a:bodyPr/>
                    <a:lstStyle/>
                    <a:p>
                      <a:pPr algn="l" fontAlgn="b"/>
                      <a:r>
                        <a:rPr lang="it-IT" sz="1600" b="0" i="0" u="none" strike="noStrike" dirty="0">
                          <a:solidFill>
                            <a:srgbClr val="000000"/>
                          </a:solidFill>
                          <a:effectLst/>
                          <a:latin typeface="Calibri" panose="020F0502020204030204" pitchFamily="34" charset="0"/>
                        </a:rPr>
                        <a:t>Visita tecnica</a:t>
                      </a:r>
                    </a:p>
                  </a:txBody>
                  <a:tcPr marL="6351" marR="6351" marT="6351" marB="0"/>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Visita tecnica presso stabilimento meccatronico (</a:t>
                      </a:r>
                      <a:r>
                        <a:rPr lang="it-IT" sz="1600" b="0" i="0" u="none" strike="noStrike" dirty="0" err="1">
                          <a:solidFill>
                            <a:srgbClr val="000000"/>
                          </a:solidFill>
                          <a:effectLst/>
                          <a:latin typeface="Calibri" panose="020F0502020204030204" pitchFamily="34" charset="0"/>
                        </a:rPr>
                        <a:t>Snap</a:t>
                      </a:r>
                      <a:r>
                        <a:rPr lang="it-IT" sz="1600" b="0" i="0" u="none" strike="noStrike" dirty="0">
                          <a:solidFill>
                            <a:srgbClr val="000000"/>
                          </a:solidFill>
                          <a:effectLst/>
                          <a:latin typeface="Calibri" panose="020F0502020204030204" pitchFamily="34" charset="0"/>
                        </a:rPr>
                        <a:t>-on Equipment)</a:t>
                      </a:r>
                    </a:p>
                    <a:p>
                      <a:pPr algn="l" fontAlgn="b"/>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Aprile 2018</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Automotive</a:t>
                      </a:r>
                    </a:p>
                  </a:txBody>
                  <a:tcPr marL="6351" marR="6351" marT="6351" marB="0"/>
                </a:tc>
                <a:extLst>
                  <a:ext uri="{0D108BD9-81ED-4DB2-BD59-A6C34878D82A}">
                    <a16:rowId xmlns:a16="http://schemas.microsoft.com/office/drawing/2014/main" val="265858180"/>
                  </a:ext>
                </a:extLst>
              </a:tr>
              <a:tr h="741651">
                <a:tc>
                  <a:txBody>
                    <a:bodyPr/>
                    <a:lstStyle/>
                    <a:p>
                      <a:pPr algn="l" fontAlgn="b"/>
                      <a:r>
                        <a:rPr lang="it-IT" sz="1600" b="0" i="0" u="none" strike="noStrike" dirty="0">
                          <a:solidFill>
                            <a:srgbClr val="000000"/>
                          </a:solidFill>
                          <a:effectLst/>
                          <a:latin typeface="Calibri" panose="020F0502020204030204" pitchFamily="34" charset="0"/>
                        </a:rPr>
                        <a:t>Visita tecnica</a:t>
                      </a:r>
                    </a:p>
                  </a:txBody>
                  <a:tcPr marL="6351" marR="6351" marT="6351"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Almeno altre 1-2 visite tecniche </a:t>
                      </a:r>
                    </a:p>
                  </a:txBody>
                  <a:tcPr marL="6351" marR="6351" marT="6351" marB="0"/>
                </a:tc>
                <a:tc>
                  <a:txBody>
                    <a:bodyPr/>
                    <a:lstStyle/>
                    <a:p>
                      <a:pPr algn="l" fontAlgn="b"/>
                      <a:r>
                        <a:rPr lang="it-IT" sz="1600" b="0" i="0" u="none" strike="noStrike" dirty="0" err="1">
                          <a:solidFill>
                            <a:srgbClr val="000000"/>
                          </a:solidFill>
                          <a:effectLst/>
                          <a:latin typeface="Calibri" panose="020F0502020204030204" pitchFamily="34" charset="0"/>
                        </a:rPr>
                        <a:t>tbd</a:t>
                      </a:r>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Calibri" panose="020F0502020204030204" pitchFamily="34" charset="0"/>
                        </a:rPr>
                        <a:t>Oltre</a:t>
                      </a:r>
                    </a:p>
                  </a:txBody>
                  <a:tcPr marL="6351" marR="6351" marT="6351" marB="0"/>
                </a:tc>
                <a:extLst>
                  <a:ext uri="{0D108BD9-81ED-4DB2-BD59-A6C34878D82A}">
                    <a16:rowId xmlns:a16="http://schemas.microsoft.com/office/drawing/2014/main" val="3043167293"/>
                  </a:ext>
                </a:extLst>
              </a:tr>
              <a:tr h="636871">
                <a:tc>
                  <a:txBody>
                    <a:bodyPr/>
                    <a:lstStyle/>
                    <a:p>
                      <a:pPr algn="l" fontAlgn="b"/>
                      <a:r>
                        <a:rPr lang="it-IT" sz="1600" b="0" i="0" u="none" strike="noStrike" dirty="0">
                          <a:solidFill>
                            <a:srgbClr val="000000"/>
                          </a:solidFill>
                          <a:effectLst/>
                          <a:latin typeface="Calibri" panose="020F0502020204030204" pitchFamily="34" charset="0"/>
                        </a:rPr>
                        <a:t>Seminario</a:t>
                      </a: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Almeno altri 1-2 seminari tecnici su argomenti di interesse industriale (FEM, </a:t>
                      </a:r>
                      <a:r>
                        <a:rPr lang="it-IT" sz="1600" b="0" i="0" u="none" strike="noStrike" dirty="0" err="1">
                          <a:solidFill>
                            <a:srgbClr val="000000"/>
                          </a:solidFill>
                          <a:effectLst/>
                          <a:latin typeface="Calibri" panose="020F0502020204030204" pitchFamily="34" charset="0"/>
                        </a:rPr>
                        <a:t>blockchain</a:t>
                      </a:r>
                      <a:r>
                        <a:rPr lang="it-IT" sz="1600" b="0" i="0" u="none" strike="noStrike" dirty="0">
                          <a:solidFill>
                            <a:srgbClr val="000000"/>
                          </a:solidFill>
                          <a:effectLst/>
                          <a:latin typeface="Calibri" panose="020F0502020204030204" pitchFamily="34" charset="0"/>
                        </a:rPr>
                        <a:t>, IP and design, PM in F1, eccetera)</a:t>
                      </a:r>
                    </a:p>
                  </a:txBody>
                  <a:tcPr marL="6351" marR="6351" marT="6351" marB="0"/>
                </a:tc>
                <a:tc>
                  <a:txBody>
                    <a:bodyPr/>
                    <a:lstStyle/>
                    <a:p>
                      <a:pPr algn="l" fontAlgn="b"/>
                      <a:r>
                        <a:rPr lang="it-IT" sz="1600" b="0" i="0" u="none" strike="noStrike" dirty="0" err="1">
                          <a:solidFill>
                            <a:srgbClr val="000000"/>
                          </a:solidFill>
                          <a:effectLst/>
                          <a:latin typeface="Calibri" panose="020F0502020204030204" pitchFamily="34" charset="0"/>
                        </a:rPr>
                        <a:t>tbd</a:t>
                      </a:r>
                      <a:endParaRPr lang="it-IT" sz="1600" b="0" i="0" u="none" strike="noStrike" dirty="0">
                        <a:solidFill>
                          <a:srgbClr val="000000"/>
                        </a:solidFill>
                        <a:effectLst/>
                        <a:latin typeface="Calibri" panose="020F0502020204030204" pitchFamily="34" charset="0"/>
                      </a:endParaRPr>
                    </a:p>
                  </a:txBody>
                  <a:tcPr marL="6351" marR="6351" marT="6351" marB="0"/>
                </a:tc>
                <a:tc>
                  <a:txBody>
                    <a:bodyPr/>
                    <a:lstStyle/>
                    <a:p>
                      <a:pPr algn="l" fontAlgn="b"/>
                      <a:r>
                        <a:rPr lang="it-IT" sz="1600" b="0" i="0" u="none" strike="noStrike" dirty="0">
                          <a:solidFill>
                            <a:srgbClr val="000000"/>
                          </a:solidFill>
                          <a:effectLst/>
                          <a:latin typeface="Calibri" panose="020F0502020204030204" pitchFamily="34" charset="0"/>
                        </a:rPr>
                        <a:t>ICT, Proprietà Intellettuale, </a:t>
                      </a:r>
                      <a:r>
                        <a:rPr lang="it-IT" sz="1600" b="0" i="0" u="none" strike="noStrike" dirty="0" err="1">
                          <a:solidFill>
                            <a:srgbClr val="000000"/>
                          </a:solidFill>
                          <a:effectLst/>
                          <a:latin typeface="Calibri" panose="020F0502020204030204" pitchFamily="34" charset="0"/>
                        </a:rPr>
                        <a:t>automotive</a:t>
                      </a:r>
                      <a:endParaRPr lang="it-IT" sz="1600" b="0" i="0" u="none" strike="noStrike" dirty="0">
                        <a:solidFill>
                          <a:srgbClr val="000000"/>
                        </a:solidFill>
                        <a:effectLst/>
                        <a:latin typeface="Calibri" panose="020F0502020204030204" pitchFamily="34" charset="0"/>
                      </a:endParaRPr>
                    </a:p>
                  </a:txBody>
                  <a:tcPr marL="6351" marR="6351" marT="6351" marB="0"/>
                </a:tc>
                <a:extLst>
                  <a:ext uri="{0D108BD9-81ED-4DB2-BD59-A6C34878D82A}">
                    <a16:rowId xmlns:a16="http://schemas.microsoft.com/office/drawing/2014/main" val="1572125537"/>
                  </a:ext>
                </a:extLst>
              </a:tr>
            </a:tbl>
          </a:graphicData>
        </a:graphic>
      </p:graphicFrame>
      <p:pic>
        <p:nvPicPr>
          <p:cNvPr id="5" name="Immagine 4">
            <a:extLst>
              <a:ext uri="{FF2B5EF4-FFF2-40B4-BE49-F238E27FC236}">
                <a16:creationId xmlns:a16="http://schemas.microsoft.com/office/drawing/2014/main" id="{62A53F0C-CCDF-4CC0-9380-37FD3AB7BE43}"/>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29388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1564640" y="2399885"/>
            <a:ext cx="10058400" cy="1450757"/>
          </a:xfrm>
        </p:spPr>
        <p:txBody>
          <a:bodyPr/>
          <a:lstStyle/>
          <a:p>
            <a:r>
              <a:rPr lang="it-IT" dirty="0"/>
              <a:t>Grazie per l’attenzione!</a:t>
            </a:r>
          </a:p>
        </p:txBody>
      </p:sp>
      <p:pic>
        <p:nvPicPr>
          <p:cNvPr id="3" name="Immagine 2">
            <a:extLst>
              <a:ext uri="{FF2B5EF4-FFF2-40B4-BE49-F238E27FC236}">
                <a16:creationId xmlns:a16="http://schemas.microsoft.com/office/drawing/2014/main" id="{7740048F-5CD4-4205-837F-4ACC20E3C062}"/>
              </a:ext>
            </a:extLst>
          </p:cNvPr>
          <p:cNvPicPr/>
          <p:nvPr/>
        </p:nvPicPr>
        <p:blipFill>
          <a:blip r:embed="rId2"/>
          <a:srcRect/>
          <a:stretch>
            <a:fillRect/>
          </a:stretch>
        </p:blipFill>
        <p:spPr bwMode="auto">
          <a:xfrm>
            <a:off x="10422255" y="456173"/>
            <a:ext cx="733425" cy="628650"/>
          </a:xfrm>
          <a:prstGeom prst="rect">
            <a:avLst/>
          </a:prstGeom>
          <a:noFill/>
        </p:spPr>
      </p:pic>
    </p:spTree>
    <p:extLst>
      <p:ext uri="{BB962C8B-B14F-4D97-AF65-F5344CB8AC3E}">
        <p14:creationId xmlns:p14="http://schemas.microsoft.com/office/powerpoint/2010/main" val="3016189852"/>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0</TotalTime>
  <Words>438</Words>
  <Application>Microsoft Office PowerPoint</Application>
  <PresentationFormat>Widescreen</PresentationFormat>
  <Paragraphs>97</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Calibri</vt:lpstr>
      <vt:lpstr>Calibri Light</vt:lpstr>
      <vt:lpstr>Wingdings</vt:lpstr>
      <vt:lpstr>Retrospettivo</vt:lpstr>
      <vt:lpstr>Commissione Innovazione Tecnologica</vt:lpstr>
      <vt:lpstr>La Commissione</vt:lpstr>
      <vt:lpstr>Bilancio attività 2017</vt:lpstr>
      <vt:lpstr>Eventi realizzati nel corso del 2017</vt:lpstr>
      <vt:lpstr>Proposta formativa 2018</vt:lpstr>
      <vt:lpstr>Bozza programmazione 2018</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Commissione Innovazione Tecnologica</dc:title>
  <dc:creator>Johanna Ronco</dc:creator>
  <cp:lastModifiedBy>SnapOn Equipment</cp:lastModifiedBy>
  <cp:revision>65</cp:revision>
  <dcterms:created xsi:type="dcterms:W3CDTF">2016-10-27T14:11:50Z</dcterms:created>
  <dcterms:modified xsi:type="dcterms:W3CDTF">2018-01-15T15:30:52Z</dcterms:modified>
</cp:coreProperties>
</file>