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1A89-7637-4B2A-8344-A737AF5A6DC2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39EF-9082-4C48-B67B-8162995D92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Commissione Ingegneria Ospedaliera, </a:t>
            </a:r>
            <a:r>
              <a:rPr lang="it-IT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Biomedica</a:t>
            </a:r>
            <a:r>
              <a:rPr lang="it-IT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 Sanità </a:t>
            </a:r>
            <a:endParaRPr lang="it-IT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Gruppo Ingegneri Biomedici</a:t>
            </a:r>
          </a:p>
          <a:p>
            <a:r>
              <a:rPr lang="it-IT" dirty="0" smtClean="0"/>
              <a:t>Ing. M. Martignon</a:t>
            </a:r>
            <a:endParaRPr lang="it-IT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97560" y="102684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it-IT" sz="1200" b="1" dirty="0">
                <a:solidFill>
                  <a:srgbClr val="000080"/>
                </a:solidFill>
                <a:latin typeface="Calibri" pitchFamily="34" charset="0"/>
                <a:ea typeface="Times New Roman" pitchFamily="18" charset="0"/>
                <a:cs typeface="Tahoma,Bold"/>
              </a:rPr>
              <a:t>COMMISSIONE INGEGNERIA OSPEDALIERA, BIOMEDICA E SANITA’</a:t>
            </a:r>
            <a:endParaRPr lang="it-IT" dirty="0">
              <a:ea typeface="Times New Roman" pitchFamily="18" charset="0"/>
              <a:cs typeface="Tahoma,Bold"/>
            </a:endParaRPr>
          </a:p>
        </p:txBody>
      </p:sp>
      <p:pic>
        <p:nvPicPr>
          <p:cNvPr id="6" name="Picture 5" descr="blu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88640"/>
            <a:ext cx="9572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Approvazione DDL – </a:t>
            </a:r>
            <a:r>
              <a:rPr lang="it-IT" dirty="0" err="1" smtClean="0"/>
              <a:t>Lorenzin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22 dicembre 2017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 smtClean="0"/>
              <a:t>Dopo quasi 4 anni </a:t>
            </a:r>
          </a:p>
          <a:p>
            <a:r>
              <a:rPr lang="it-IT" b="1" dirty="0" smtClean="0"/>
              <a:t>Delega </a:t>
            </a:r>
            <a:r>
              <a:rPr lang="it-IT" b="1" dirty="0"/>
              <a:t>al Governo in materia di sperimentazione clinica di medicinali nonché disposizioni per il riordino delle professioni sanitarie e per la dirigenza sanitaria del Ministero della </a:t>
            </a:r>
            <a:r>
              <a:rPr lang="it-IT" b="1" dirty="0" smtClean="0"/>
              <a:t>salute:</a:t>
            </a:r>
          </a:p>
          <a:p>
            <a:pPr marL="342900" lvl="1" indent="-342900">
              <a:buNone/>
            </a:pPr>
            <a:r>
              <a:rPr lang="it-IT" b="1" dirty="0" smtClean="0"/>
              <a:t>	</a:t>
            </a:r>
            <a:r>
              <a:rPr lang="it-IT" dirty="0" err="1" smtClean="0"/>
              <a:t>………………</a:t>
            </a:r>
            <a:r>
              <a:rPr lang="it-IT" dirty="0" smtClean="0"/>
              <a:t>..</a:t>
            </a:r>
          </a:p>
          <a:p>
            <a:pPr fontAlgn="t">
              <a:buNone/>
            </a:pPr>
            <a:r>
              <a:rPr lang="it-IT" dirty="0" smtClean="0"/>
              <a:t>	“Art</a:t>
            </a:r>
            <a:r>
              <a:rPr lang="it-IT" dirty="0"/>
              <a:t>. 10. </a:t>
            </a:r>
            <a:r>
              <a:rPr lang="it-IT" b="1" i="1" dirty="0">
                <a:solidFill>
                  <a:srgbClr val="FFFF00"/>
                </a:solidFill>
              </a:rPr>
              <a:t>Elenco nazionale degli ingegneri biomedici e </a:t>
            </a:r>
            <a:r>
              <a:rPr lang="it-IT" b="1" i="1" dirty="0" smtClean="0">
                <a:solidFill>
                  <a:srgbClr val="FFFF00"/>
                </a:solidFill>
              </a:rPr>
              <a:t>clinici</a:t>
            </a:r>
            <a:r>
              <a:rPr lang="it-IT" b="1" dirty="0" smtClean="0">
                <a:solidFill>
                  <a:srgbClr val="FFFF00"/>
                </a:solidFill>
              </a:rPr>
              <a:t>.</a:t>
            </a:r>
          </a:p>
          <a:p>
            <a:pPr lvl="1" fontAlgn="t"/>
            <a:r>
              <a:rPr lang="it-IT" dirty="0" smtClean="0"/>
              <a:t>1</a:t>
            </a:r>
            <a:r>
              <a:rPr lang="it-IT" dirty="0"/>
              <a:t>. È istituito presso l’Ordine degli ingegneri l’elenco nazionale certificato degli ingegneri biomedici e </a:t>
            </a:r>
            <a:r>
              <a:rPr lang="it-IT" dirty="0" smtClean="0"/>
              <a:t>clinici.</a:t>
            </a:r>
          </a:p>
          <a:p>
            <a:pPr lvl="1" fontAlgn="t"/>
            <a:r>
              <a:rPr lang="it-IT" dirty="0" smtClean="0"/>
              <a:t>2</a:t>
            </a:r>
            <a:r>
              <a:rPr lang="it-IT" dirty="0"/>
              <a:t>. Con regolamento del Ministro della giustizia, di concerto con il Ministro della salute, da adottare entro novanta </a:t>
            </a:r>
            <a:r>
              <a:rPr lang="it-IT" dirty="0" smtClean="0"/>
              <a:t>giorni</a:t>
            </a:r>
          </a:p>
          <a:p>
            <a:pPr lvl="1" fontAlgn="t">
              <a:buNone/>
            </a:pPr>
            <a:r>
              <a:rPr lang="it-IT" dirty="0" smtClean="0"/>
              <a:t>dalla </a:t>
            </a:r>
            <a:r>
              <a:rPr lang="it-IT" dirty="0"/>
              <a:t>data di entrata in vigore della presente legge ai sensi </a:t>
            </a:r>
            <a:r>
              <a:rPr lang="it-IT" dirty="0" smtClean="0"/>
              <a:t>dell’articolo</a:t>
            </a:r>
          </a:p>
          <a:p>
            <a:pPr lvl="1" fontAlgn="t">
              <a:buNone/>
            </a:pPr>
            <a:r>
              <a:rPr lang="it-IT" dirty="0" smtClean="0"/>
              <a:t>17</a:t>
            </a:r>
            <a:r>
              <a:rPr lang="it-IT" dirty="0"/>
              <a:t>, comma 3, della legge 23 agosto 1988, n. 400, </a:t>
            </a:r>
            <a:r>
              <a:rPr lang="it-IT" dirty="0">
                <a:solidFill>
                  <a:srgbClr val="FFFF00"/>
                </a:solidFill>
              </a:rPr>
              <a:t>sono stabiliti i </a:t>
            </a:r>
            <a:r>
              <a:rPr lang="it-IT" dirty="0" smtClean="0">
                <a:solidFill>
                  <a:srgbClr val="FFFF00"/>
                </a:solidFill>
              </a:rPr>
              <a:t>requisiti</a:t>
            </a:r>
          </a:p>
          <a:p>
            <a:pPr lvl="1" fontAlgn="t">
              <a:buNone/>
            </a:pPr>
            <a:r>
              <a:rPr lang="it-IT" dirty="0" smtClean="0">
                <a:solidFill>
                  <a:srgbClr val="FFFF00"/>
                </a:solidFill>
              </a:rPr>
              <a:t>per </a:t>
            </a:r>
            <a:r>
              <a:rPr lang="it-IT" dirty="0">
                <a:solidFill>
                  <a:srgbClr val="FFFF00"/>
                </a:solidFill>
              </a:rPr>
              <a:t>l’iscrizione, su base volontaria, all’elenco nazionale </a:t>
            </a:r>
            <a:r>
              <a:rPr lang="it-IT" dirty="0"/>
              <a:t>di cui al comma </a:t>
            </a:r>
            <a:r>
              <a:rPr lang="it-IT" dirty="0" smtClean="0"/>
              <a:t>1.</a:t>
            </a:r>
          </a:p>
          <a:p>
            <a:pPr lvl="1" fontAlgn="t"/>
            <a:r>
              <a:rPr lang="it-IT" dirty="0" smtClean="0"/>
              <a:t>3</a:t>
            </a:r>
            <a:r>
              <a:rPr lang="it-IT" dirty="0"/>
              <a:t>. Dall’attuazione del presente articolo </a:t>
            </a:r>
            <a:r>
              <a:rPr lang="it-IT" dirty="0">
                <a:solidFill>
                  <a:srgbClr val="FFFF00"/>
                </a:solidFill>
              </a:rPr>
              <a:t>non devono derivare nuovi o maggiori oneri</a:t>
            </a:r>
            <a:r>
              <a:rPr lang="it-IT" dirty="0"/>
              <a:t> a carico della finanza pubblica</a:t>
            </a:r>
            <a:r>
              <a:rPr lang="it-IT" dirty="0" smtClean="0"/>
              <a:t>.</a:t>
            </a:r>
          </a:p>
          <a:p>
            <a:pPr lvl="1" fontAlgn="t">
              <a:buNone/>
            </a:pPr>
            <a:r>
              <a:rPr lang="it-IT" dirty="0" err="1" smtClean="0"/>
              <a:t>………………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della commissione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Attivare una commissione dedicata Ingegneri Biomedici e Clinici </a:t>
            </a:r>
          </a:p>
          <a:p>
            <a:r>
              <a:rPr lang="it-IT" dirty="0" smtClean="0"/>
              <a:t>Bisogna istituire l’elenco nazionale </a:t>
            </a:r>
            <a:r>
              <a:rPr lang="it-IT" dirty="0" err="1" smtClean="0"/>
              <a:t>ing</a:t>
            </a:r>
            <a:r>
              <a:rPr lang="it-IT" dirty="0" smtClean="0"/>
              <a:t> biomedici e clinici</a:t>
            </a:r>
          </a:p>
          <a:p>
            <a:r>
              <a:rPr lang="it-IT" dirty="0" smtClean="0"/>
              <a:t>Stabilire procedure di inserimento e criteri di valutazione (con CNI)</a:t>
            </a:r>
          </a:p>
          <a:p>
            <a:r>
              <a:rPr lang="it-IT" dirty="0" smtClean="0"/>
              <a:t>Istituire dei percorsi (cicli) formativi (con CFP ed esame) volti a certificare la figura </a:t>
            </a:r>
            <a:r>
              <a:rPr lang="it-IT" dirty="0" err="1" smtClean="0"/>
              <a:t>inb</a:t>
            </a:r>
            <a:r>
              <a:rPr lang="it-IT" dirty="0" smtClean="0"/>
              <a:t> </a:t>
            </a:r>
            <a:r>
              <a:rPr lang="it-IT" dirty="0" err="1" smtClean="0"/>
              <a:t>bimedico</a:t>
            </a:r>
            <a:r>
              <a:rPr lang="it-IT" dirty="0" smtClean="0"/>
              <a:t> e clinico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Grazie per l’attenzione</a:t>
            </a:r>
            <a:endParaRPr lang="it-IT" dirty="0"/>
          </a:p>
        </p:txBody>
      </p:sp>
      <p:pic>
        <p:nvPicPr>
          <p:cNvPr id="4" name="Picture 5" descr="blu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2656"/>
            <a:ext cx="9572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53544" y="1170856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it-IT" sz="1200" b="1">
                <a:solidFill>
                  <a:srgbClr val="000080"/>
                </a:solidFill>
                <a:latin typeface="Calibri" pitchFamily="34" charset="0"/>
                <a:ea typeface="Times New Roman" pitchFamily="18" charset="0"/>
                <a:cs typeface="Tahoma,Bold"/>
              </a:rPr>
              <a:t>COMMISSIONE INGEGNERIA OSPEDALIERA, BIOMEDICA E SANITA’</a:t>
            </a:r>
            <a:endParaRPr lang="it-IT">
              <a:ea typeface="Times New Roman" pitchFamily="18" charset="0"/>
              <a:cs typeface="Tahoma,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Consigliere referente:Ing. </a:t>
            </a:r>
            <a:r>
              <a:rPr lang="it-IT" dirty="0" err="1" smtClean="0"/>
              <a:t>SavoiaStefano</a:t>
            </a:r>
            <a:endParaRPr lang="it-IT" dirty="0" smtClean="0"/>
          </a:p>
          <a:p>
            <a:r>
              <a:rPr lang="it-IT" dirty="0" smtClean="0"/>
              <a:t>Coordinatori:Ing. </a:t>
            </a:r>
            <a:r>
              <a:rPr lang="it-IT" dirty="0" err="1" smtClean="0"/>
              <a:t>PedriniDaniela</a:t>
            </a:r>
            <a:endParaRPr lang="it-IT" dirty="0"/>
          </a:p>
          <a:p>
            <a:r>
              <a:rPr lang="it-IT" dirty="0" smtClean="0"/>
              <a:t>Componenti: Ing. R. Bambini, Ing. M. Barberi, Ing. A. Canossa, Ing. F. </a:t>
            </a:r>
            <a:r>
              <a:rPr lang="it-IT" dirty="0" err="1" smtClean="0"/>
              <a:t>Carnabuci</a:t>
            </a:r>
            <a:r>
              <a:rPr lang="it-IT" dirty="0" smtClean="0"/>
              <a:t>, Ing. G. </a:t>
            </a:r>
            <a:r>
              <a:rPr lang="it-IT" dirty="0" err="1" smtClean="0"/>
              <a:t>Cattini</a:t>
            </a:r>
            <a:r>
              <a:rPr lang="it-IT" dirty="0" smtClean="0"/>
              <a:t>, Ing. S. Cecoli, Ing. L. </a:t>
            </a:r>
            <a:r>
              <a:rPr lang="it-IT" dirty="0" err="1" smtClean="0"/>
              <a:t>Chiantore</a:t>
            </a:r>
            <a:r>
              <a:rPr lang="it-IT" dirty="0" smtClean="0"/>
              <a:t>, Ing. P. Cinti, Ing. G. Fontana, Ing. G. Fontanazzi, Ing. V. Garaffa, Ing. M. Garagnani, Ing. M. </a:t>
            </a:r>
            <a:r>
              <a:rPr lang="it-IT" dirty="0" err="1" smtClean="0"/>
              <a:t>Guarcio</a:t>
            </a:r>
            <a:r>
              <a:rPr lang="it-IT" dirty="0" smtClean="0"/>
              <a:t>, Ing. L. </a:t>
            </a:r>
            <a:r>
              <a:rPr lang="it-IT" dirty="0" err="1" smtClean="0"/>
              <a:t>Lazzarini</a:t>
            </a:r>
            <a:r>
              <a:rPr lang="it-IT" dirty="0" smtClean="0"/>
              <a:t>, Ing. A. Lugli, Ing. M. Lugli, Ing. R. Maggi, Ing. G.M. </a:t>
            </a:r>
            <a:r>
              <a:rPr lang="it-IT" dirty="0" err="1" smtClean="0"/>
              <a:t>Malvasi</a:t>
            </a:r>
            <a:r>
              <a:rPr lang="it-IT" dirty="0" smtClean="0"/>
              <a:t>, Ing. M. Martignon, Ing. G. </a:t>
            </a:r>
            <a:r>
              <a:rPr lang="it-IT" dirty="0" err="1" smtClean="0"/>
              <a:t>Miserendino</a:t>
            </a:r>
            <a:r>
              <a:rPr lang="it-IT" dirty="0" smtClean="0"/>
              <a:t>, Ing. R. </a:t>
            </a:r>
            <a:r>
              <a:rPr lang="it-IT" dirty="0" err="1" smtClean="0"/>
              <a:t>Nativio</a:t>
            </a:r>
            <a:r>
              <a:rPr lang="it-IT" dirty="0" smtClean="0"/>
              <a:t>, Ing. D. Pedrini, Ing. C. Pellicciari, Ing. A. Po, Ing. P. Poggioli, Ing. S. </a:t>
            </a:r>
            <a:r>
              <a:rPr lang="it-IT" dirty="0" err="1" smtClean="0"/>
              <a:t>Raccagni</a:t>
            </a:r>
            <a:r>
              <a:rPr lang="it-IT" dirty="0" smtClean="0"/>
              <a:t>, Ing. R. Ragazzoni, Ing. E. Roli, Ing. F. Silipo, Ing. G. </a:t>
            </a:r>
            <a:r>
              <a:rPr lang="it-IT" dirty="0" err="1" smtClean="0"/>
              <a:t>Verzelloni</a:t>
            </a:r>
            <a:r>
              <a:rPr lang="it-IT" dirty="0" smtClean="0"/>
              <a:t>, Ing. V. </a:t>
            </a:r>
            <a:r>
              <a:rPr lang="it-IT" dirty="0" err="1" smtClean="0"/>
              <a:t>Zanetti</a:t>
            </a:r>
            <a:r>
              <a:rPr lang="it-IT" dirty="0" smtClean="0"/>
              <a:t>, Ing. G. </a:t>
            </a:r>
            <a:r>
              <a:rPr lang="it-IT" dirty="0" err="1" smtClean="0"/>
              <a:t>Zini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Gruppo Ingegneria </a:t>
            </a:r>
            <a:r>
              <a:rPr lang="it-IT" b="1" dirty="0" err="1" smtClean="0"/>
              <a:t>Biomedica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Coordinatore:Ing. Martignon Marco</a:t>
            </a:r>
          </a:p>
          <a:p>
            <a:r>
              <a:rPr lang="it-IT" dirty="0" smtClean="0"/>
              <a:t>Componenti: Ing. S. Cecoli, Ing. V. Garaffa, Ing. M. Garagnani, Ing. M. Lugli, Ing. M. Martignon, Ing. P. Corrado, Ing. E. Roli, Ing. F. Silipo, Ing. R. </a:t>
            </a:r>
            <a:r>
              <a:rPr lang="it-IT" dirty="0" err="1" smtClean="0"/>
              <a:t>Nativio</a:t>
            </a:r>
            <a:r>
              <a:rPr lang="it-IT" dirty="0" smtClean="0"/>
              <a:t>, Ing. Di Palma</a:t>
            </a:r>
            <a:r>
              <a:rPr lang="it-IT" dirty="0" smtClean="0"/>
              <a:t> (</a:t>
            </a:r>
            <a:r>
              <a:rPr lang="it-IT" dirty="0" err="1" smtClean="0"/>
              <a:t>new</a:t>
            </a:r>
            <a:r>
              <a:rPr lang="it-IT" dirty="0" smtClean="0"/>
              <a:t> entry)</a:t>
            </a:r>
            <a:r>
              <a:rPr lang="it-IT" dirty="0" smtClean="0"/>
              <a:t>, Ing. J. Di Virgilio (</a:t>
            </a:r>
            <a:r>
              <a:rPr lang="it-IT" dirty="0" err="1" smtClean="0"/>
              <a:t>new</a:t>
            </a:r>
            <a:r>
              <a:rPr lang="it-IT" dirty="0" smtClean="0"/>
              <a:t> entry)</a:t>
            </a:r>
          </a:p>
          <a:p>
            <a:r>
              <a:rPr lang="it-IT" dirty="0" smtClean="0"/>
              <a:t>Complessivamente 11 persone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2014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Giugno: </a:t>
            </a:r>
          </a:p>
          <a:p>
            <a:pPr lvl="1"/>
            <a:r>
              <a:rPr lang="it-IT" b="1" dirty="0" smtClean="0"/>
              <a:t>SISTEMI </a:t>
            </a:r>
            <a:r>
              <a:rPr lang="it-IT" b="1" dirty="0" err="1"/>
              <a:t>DI</a:t>
            </a:r>
            <a:r>
              <a:rPr lang="it-IT" b="1" dirty="0"/>
              <a:t> GESTIONE QUALITA’ IN AMBITO </a:t>
            </a:r>
            <a:r>
              <a:rPr lang="it-IT" b="1" dirty="0" smtClean="0"/>
              <a:t>MEDICALE</a:t>
            </a:r>
          </a:p>
          <a:p>
            <a:r>
              <a:rPr lang="it-IT" b="1" dirty="0" smtClean="0"/>
              <a:t>Dicembre: </a:t>
            </a:r>
          </a:p>
          <a:p>
            <a:pPr lvl="1"/>
            <a:r>
              <a:rPr lang="it-IT" b="1" dirty="0" smtClean="0"/>
              <a:t>ANALISI </a:t>
            </a:r>
            <a:r>
              <a:rPr lang="it-IT" b="1" dirty="0"/>
              <a:t>DEL RISCHIO DEI DISPOSTIVI </a:t>
            </a:r>
            <a:r>
              <a:rPr lang="it-IT" b="1" dirty="0" smtClean="0"/>
              <a:t>MEDICI, ASPETTI </a:t>
            </a:r>
            <a:r>
              <a:rPr lang="it-IT" b="1" dirty="0"/>
              <a:t>REGOLATORI E PUNTI </a:t>
            </a:r>
            <a:r>
              <a:rPr lang="it-IT" b="1" dirty="0" err="1"/>
              <a:t>DI</a:t>
            </a:r>
            <a:r>
              <a:rPr lang="it-IT" b="1" dirty="0"/>
              <a:t> VISTA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Aprile: </a:t>
            </a:r>
          </a:p>
          <a:p>
            <a:pPr lvl="1"/>
            <a:r>
              <a:rPr lang="it-IT" b="1" dirty="0" smtClean="0"/>
              <a:t>LA CHIRURGIA ROBOTICA: EVOLUZIONE TECNOLOGICA E NUOVE FRONTIERE IN AMBITO SANITARIO</a:t>
            </a:r>
            <a:endParaRPr lang="it-IT" dirty="0" smtClean="0"/>
          </a:p>
          <a:p>
            <a:r>
              <a:rPr lang="it-IT" b="1" dirty="0" smtClean="0"/>
              <a:t>Luglio: </a:t>
            </a:r>
          </a:p>
          <a:p>
            <a:pPr lvl="1"/>
            <a:r>
              <a:rPr lang="it-IT" b="1" dirty="0" smtClean="0"/>
              <a:t>CONTROLLI </a:t>
            </a:r>
            <a:r>
              <a:rPr lang="it-IT" b="1" dirty="0" err="1"/>
              <a:t>DI</a:t>
            </a:r>
            <a:r>
              <a:rPr lang="it-IT" b="1" dirty="0"/>
              <a:t> SICUREZZA ELETTRICA E FUNZIONALITA’ </a:t>
            </a:r>
            <a:r>
              <a:rPr lang="it-IT" b="1" dirty="0" smtClean="0"/>
              <a:t>DELLE APPARECCHIATURE ELETTROMEDICALI IN AMBITO SANITARIO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2016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Luglio: </a:t>
            </a:r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GESTIONE DEI SISTEMI RIS-PACS IN DIAGNOSTICA PER </a:t>
            </a:r>
            <a:r>
              <a:rPr lang="it-IT" b="1" dirty="0" smtClean="0"/>
              <a:t>IMMAGINI,</a:t>
            </a:r>
            <a:r>
              <a:rPr lang="it-IT" dirty="0" smtClean="0"/>
              <a:t> </a:t>
            </a:r>
            <a:r>
              <a:rPr lang="it-IT" b="1" dirty="0" smtClean="0"/>
              <a:t>ASPETTI </a:t>
            </a:r>
            <a:r>
              <a:rPr lang="it-IT" b="1" dirty="0"/>
              <a:t>REGOLATORI E POLITICHE </a:t>
            </a:r>
            <a:r>
              <a:rPr lang="it-IT" b="1" dirty="0" err="1"/>
              <a:t>DI</a:t>
            </a:r>
            <a:r>
              <a:rPr lang="it-IT" b="1" dirty="0"/>
              <a:t> SICUREZZA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2017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Marzo: </a:t>
            </a:r>
          </a:p>
          <a:p>
            <a:pPr lvl="1"/>
            <a:r>
              <a:rPr lang="it-IT" b="1" dirty="0" smtClean="0"/>
              <a:t>La </a:t>
            </a:r>
            <a:r>
              <a:rPr lang="it-IT" b="1" dirty="0"/>
              <a:t>sterilizzazione a bassa temperatura con Perossido di </a:t>
            </a:r>
            <a:r>
              <a:rPr lang="it-IT" b="1" dirty="0" smtClean="0"/>
              <a:t>Idrogeno</a:t>
            </a:r>
          </a:p>
          <a:p>
            <a:r>
              <a:rPr lang="it-IT" b="1" dirty="0" smtClean="0"/>
              <a:t>Settembre: </a:t>
            </a:r>
          </a:p>
          <a:p>
            <a:pPr lvl="1"/>
            <a:r>
              <a:rPr lang="it-IT" b="1" dirty="0" smtClean="0"/>
              <a:t>La Sterilizzazione a bassa temperatura con Perossido di Idrogeno con Gas Plasma</a:t>
            </a:r>
            <a:endParaRPr lang="it-IT" dirty="0" smtClean="0"/>
          </a:p>
          <a:p>
            <a:r>
              <a:rPr lang="it-IT" b="1" dirty="0" smtClean="0"/>
              <a:t>Ottobre: </a:t>
            </a:r>
          </a:p>
          <a:p>
            <a:pPr lvl="1"/>
            <a:r>
              <a:rPr lang="it-IT" b="1" dirty="0" smtClean="0"/>
              <a:t>Dispositivi </a:t>
            </a:r>
            <a:r>
              <a:rPr lang="it-IT" b="1" dirty="0"/>
              <a:t>medici per terapie ad energia </a:t>
            </a:r>
            <a:r>
              <a:rPr lang="it-IT" b="1" dirty="0" smtClean="0"/>
              <a:t>elettromagnetica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Riepilogo Eventi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043608" y="1772816"/>
          <a:ext cx="7200801" cy="331166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19604"/>
                <a:gridCol w="2458810"/>
                <a:gridCol w="1541634"/>
                <a:gridCol w="2380753"/>
              </a:tblGrid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/>
                        <a:t>ID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anno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smtClean="0"/>
                        <a:t>Numero</a:t>
                      </a:r>
                      <a:r>
                        <a:rPr lang="it-IT" sz="1200" u="none" strike="noStrike" baseline="0" dirty="0" smtClean="0"/>
                        <a:t> evento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partecipanti ing inscritti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83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70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6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1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35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8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2017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/>
                        <a:t>59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/>
                        <a:t>TOTALE EVENTI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/>
                        <a:t>MEDIA PARTECIPANTI ISCRITTI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1926"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dirty="0" smtClean="0"/>
                        <a:t>8</a:t>
                      </a: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/>
                        <a:t>48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2018/2019 (previsione)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Il Regolamento Dispositivi Medici (UE) 2017/745 (in vigore entro il 2020)</a:t>
            </a:r>
          </a:p>
          <a:p>
            <a:r>
              <a:rPr lang="it-IT" b="1" dirty="0"/>
              <a:t>REGOLAMENTO (UE) </a:t>
            </a:r>
            <a:r>
              <a:rPr lang="it-IT" b="1" dirty="0" smtClean="0"/>
              <a:t>2016/679 IN materia di Privacy (in vigore dal 2018)</a:t>
            </a:r>
          </a:p>
          <a:p>
            <a:r>
              <a:rPr lang="it-IT" b="1" dirty="0" smtClean="0"/>
              <a:t>Tecnologie per indagine ecografica: principi a applicazioni e aspetti  regolatore e normative di riferimento</a:t>
            </a:r>
          </a:p>
          <a:p>
            <a:r>
              <a:rPr lang="it-IT" b="1" dirty="0" smtClean="0"/>
              <a:t>Criteri di Progettazione di Sala Operatoria: La Sala operatoria ibrida</a:t>
            </a:r>
          </a:p>
          <a:p>
            <a:r>
              <a:rPr lang="it-IT" b="1" dirty="0" smtClean="0"/>
              <a:t>Tecnologie per la diagnostica Radiologica: criteri di progettazione e normative di riferimento</a:t>
            </a:r>
          </a:p>
          <a:p>
            <a:r>
              <a:rPr lang="it-IT" b="1" dirty="0" smtClean="0"/>
              <a:t> </a:t>
            </a:r>
            <a:r>
              <a:rPr lang="it-IT" b="1" dirty="0" err="1" smtClean="0"/>
              <a:t>………</a:t>
            </a:r>
            <a:r>
              <a:rPr lang="it-IT" b="1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646</Words>
  <Application>Microsoft Office PowerPoint</Application>
  <PresentationFormat>Presentazione su schermo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Commissione Ingegneria Ospedaliera, Biomedica e Sanità </vt:lpstr>
      <vt:lpstr>Commissione</vt:lpstr>
      <vt:lpstr>Gruppo Ingegneria Biomedica</vt:lpstr>
      <vt:lpstr>EVENTI 2014</vt:lpstr>
      <vt:lpstr>EVENTI 2015</vt:lpstr>
      <vt:lpstr>EVENTI 2016</vt:lpstr>
      <vt:lpstr>EVENTI 2017</vt:lpstr>
      <vt:lpstr>Riepilogo Eventi</vt:lpstr>
      <vt:lpstr>EVENTI 2018/2019 (previsione)</vt:lpstr>
      <vt:lpstr>Approvazione DDL – Lorenzin  22 dicembre 2017</vt:lpstr>
      <vt:lpstr>Attività della commissione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Ingegneria Ospedaliera, Biomedica e Sanità</dc:title>
  <dc:creator>Marco</dc:creator>
  <cp:lastModifiedBy>Marco</cp:lastModifiedBy>
  <cp:revision>40</cp:revision>
  <dcterms:created xsi:type="dcterms:W3CDTF">2018-01-23T09:41:15Z</dcterms:created>
  <dcterms:modified xsi:type="dcterms:W3CDTF">2018-01-23T15:36:46Z</dcterms:modified>
</cp:coreProperties>
</file>