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5143500" type="screen16x9"/>
  <p:notesSz cx="6858000" cy="9144000"/>
  <p:embeddedFontLst>
    <p:embeddedFont>
      <p:font typeface="Lato" panose="020B0604020202020204" charset="0"/>
      <p:regular r:id="rId8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96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a3c8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a3c8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dc644267d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dc644267d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dc644267d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dc644267d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109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dc644267d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dc644267d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dc644267d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dc644267d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479575" y="630225"/>
            <a:ext cx="8223600" cy="2439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20124D"/>
                </a:solidFill>
              </a:rPr>
              <a:t>Attività commissione Ingegneri dell’Informazione</a:t>
            </a:r>
            <a:endParaRPr>
              <a:solidFill>
                <a:srgbClr val="20124D"/>
              </a:solidFill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20124D"/>
                </a:solidFill>
              </a:rPr>
              <a:t>26 gennaio 2019</a:t>
            </a:r>
            <a:endParaRPr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ctrTitle"/>
          </p:nvPr>
        </p:nvSpPr>
        <p:spPr>
          <a:xfrm>
            <a:off x="460200" y="402425"/>
            <a:ext cx="8223600" cy="971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-IT" sz="3000" dirty="0">
                <a:solidFill>
                  <a:srgbClr val="20124D"/>
                </a:solidFill>
              </a:rPr>
              <a:t>Identità e mission</a:t>
            </a:r>
            <a:endParaRPr sz="24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20124D"/>
              </a:solidFill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247045" y="3190584"/>
            <a:ext cx="3893358" cy="12969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58775" lvl="0" indent="-2444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800"/>
              <a:buChar char="●"/>
            </a:pPr>
            <a:r>
              <a:rPr lang="it-IT" sz="1400" dirty="0">
                <a:solidFill>
                  <a:srgbClr val="20124D"/>
                </a:solidFill>
              </a:rPr>
              <a:t>Numerose materie di interesse (potenzialmente, tutte quelle afferenti al settore C dell’Ordine)</a:t>
            </a:r>
          </a:p>
          <a:p>
            <a:pPr marL="358775" lvl="0" indent="-2444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800"/>
              <a:buChar char="●"/>
            </a:pPr>
            <a:r>
              <a:rPr lang="it-IT" sz="1400" dirty="0">
                <a:solidFill>
                  <a:srgbClr val="20124D"/>
                </a:solidFill>
              </a:rPr>
              <a:t>Focalizzazione prevalente su ICT</a:t>
            </a:r>
          </a:p>
          <a:p>
            <a:pPr marL="358775" lvl="0" indent="-244475">
              <a:lnSpc>
                <a:spcPct val="115000"/>
              </a:lnSpc>
              <a:buClr>
                <a:srgbClr val="20124D"/>
              </a:buClr>
              <a:buChar char="●"/>
            </a:pPr>
            <a:r>
              <a:rPr lang="it-IT" sz="1400" dirty="0">
                <a:solidFill>
                  <a:srgbClr val="20124D"/>
                </a:solidFill>
              </a:rPr>
              <a:t>Riferimento: </a:t>
            </a:r>
            <a:r>
              <a:rPr lang="it-IT" sz="1400" dirty="0" err="1">
                <a:solidFill>
                  <a:srgbClr val="20124D"/>
                </a:solidFill>
              </a:rPr>
              <a:t>European</a:t>
            </a:r>
            <a:r>
              <a:rPr lang="it-IT" sz="1400" dirty="0">
                <a:solidFill>
                  <a:srgbClr val="20124D"/>
                </a:solidFill>
              </a:rPr>
              <a:t> ICT Professional </a:t>
            </a:r>
            <a:r>
              <a:rPr lang="it-IT" sz="1400" dirty="0" err="1">
                <a:solidFill>
                  <a:srgbClr val="20124D"/>
                </a:solidFill>
              </a:rPr>
              <a:t>Profiles</a:t>
            </a:r>
            <a:r>
              <a:rPr lang="it-IT" sz="1400" dirty="0">
                <a:solidFill>
                  <a:srgbClr val="20124D"/>
                </a:solidFill>
              </a:rPr>
              <a:t> (agosto 2018)</a:t>
            </a:r>
          </a:p>
          <a:p>
            <a:pPr marL="358775" lvl="0" indent="-244475">
              <a:lnSpc>
                <a:spcPct val="115000"/>
              </a:lnSpc>
              <a:buClr>
                <a:srgbClr val="20124D"/>
              </a:buClr>
              <a:buChar char="●"/>
            </a:pPr>
            <a:r>
              <a:rPr lang="it-IT" sz="1400" dirty="0">
                <a:solidFill>
                  <a:srgbClr val="20124D"/>
                </a:solidFill>
              </a:rPr>
              <a:t>Forte esigenza di professionalità e competenze qualificate per valorizzare la figura dell’ingegnere (rispetto alle altre presenti sul mercato)</a:t>
            </a:r>
          </a:p>
          <a:p>
            <a:pPr marL="358775" lvl="0" indent="-244475">
              <a:lnSpc>
                <a:spcPct val="115000"/>
              </a:lnSpc>
              <a:buClr>
                <a:srgbClr val="20124D"/>
              </a:buClr>
              <a:buChar char="●"/>
            </a:pPr>
            <a:r>
              <a:rPr lang="it-IT" sz="1400" dirty="0">
                <a:solidFill>
                  <a:srgbClr val="20124D"/>
                </a:solidFill>
              </a:rPr>
              <a:t>Settore in continua evoluzione</a:t>
            </a:r>
            <a:endParaRPr sz="1400" dirty="0">
              <a:solidFill>
                <a:srgbClr val="20124D"/>
              </a:solidFill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36E3C12C-D984-4DF7-94EE-EA5206AA9CEF}"/>
              </a:ext>
            </a:extLst>
          </p:cNvPr>
          <p:cNvSpPr/>
          <p:nvPr/>
        </p:nvSpPr>
        <p:spPr>
          <a:xfrm>
            <a:off x="3803904" y="2852928"/>
            <a:ext cx="629107" cy="160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B5286B8-85D4-4CF5-8643-3EED470CF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342" y="1307411"/>
            <a:ext cx="4409613" cy="32969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ctrTitle"/>
          </p:nvPr>
        </p:nvSpPr>
        <p:spPr>
          <a:xfrm>
            <a:off x="460200" y="402425"/>
            <a:ext cx="8223600" cy="971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3000">
                <a:solidFill>
                  <a:srgbClr val="20124D"/>
                </a:solidFill>
              </a:rPr>
              <a:t>Principali eventi formativi organizzati </a:t>
            </a:r>
            <a:endParaRPr sz="3000">
              <a:solidFill>
                <a:srgbClr val="20124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3000">
                <a:solidFill>
                  <a:srgbClr val="20124D"/>
                </a:solidFill>
              </a:rPr>
              <a:t>(</a:t>
            </a:r>
            <a:r>
              <a:rPr lang="it" sz="2400">
                <a:solidFill>
                  <a:srgbClr val="20124D"/>
                </a:solidFill>
              </a:rPr>
              <a:t>anche in collaborazione con altre commissioni)</a:t>
            </a:r>
            <a:endParaRPr sz="24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0124D"/>
              </a:solidFill>
            </a:endParaRPr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561600" y="1589625"/>
            <a:ext cx="8122200" cy="299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800"/>
              <a:buChar char="●"/>
            </a:pPr>
            <a:r>
              <a:rPr lang="it" b="1">
                <a:solidFill>
                  <a:srgbClr val="20124D"/>
                </a:solidFill>
              </a:rPr>
              <a:t>Presentazione nuovo piattaforma suapER per l’invio delle pratiche telematiche febbraio 2018</a:t>
            </a:r>
            <a:endParaRPr b="1">
              <a:solidFill>
                <a:srgbClr val="20124D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1800"/>
              <a:buChar char="●"/>
            </a:pPr>
            <a:r>
              <a:rPr lang="it" b="1">
                <a:solidFill>
                  <a:srgbClr val="20124D"/>
                </a:solidFill>
              </a:rPr>
              <a:t>Regolamento Europeo 2016/679 (GDPR): Ingegneri in prima linea maggio 2018 in collaborazione con Fondazione Marco Biagi</a:t>
            </a:r>
            <a:endParaRPr b="1">
              <a:solidFill>
                <a:srgbClr val="20124D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1800"/>
              <a:buChar char="●"/>
            </a:pPr>
            <a:r>
              <a:rPr lang="it" b="1">
                <a:solidFill>
                  <a:srgbClr val="20124D"/>
                </a:solidFill>
              </a:rPr>
              <a:t>Visita guidata al Datacenter di Aruba giugno 2018</a:t>
            </a:r>
            <a:endParaRPr b="1">
              <a:solidFill>
                <a:srgbClr val="20124D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1800"/>
              <a:buChar char="●"/>
            </a:pPr>
            <a:r>
              <a:rPr lang="it" b="1">
                <a:solidFill>
                  <a:srgbClr val="20124D"/>
                </a:solidFill>
              </a:rPr>
              <a:t>Tre seminari Cybersecurity e GDPR ottobre-dicembre 2018</a:t>
            </a:r>
            <a:endParaRPr b="1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2012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ctrTitle"/>
          </p:nvPr>
        </p:nvSpPr>
        <p:spPr>
          <a:xfrm>
            <a:off x="460200" y="402425"/>
            <a:ext cx="8223600" cy="971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>
                <a:solidFill>
                  <a:srgbClr val="20124D"/>
                </a:solidFill>
              </a:rPr>
              <a:t>Attività istituzionale</a:t>
            </a:r>
            <a:endParaRPr sz="1800">
              <a:solidFill>
                <a:srgbClr val="20124D"/>
              </a:solidFill>
            </a:endParaRPr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1"/>
          </p:nvPr>
        </p:nvSpPr>
        <p:spPr>
          <a:xfrm>
            <a:off x="510900" y="1726387"/>
            <a:ext cx="8122200" cy="2495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400"/>
              <a:buChar char="●"/>
            </a:pPr>
            <a:endParaRPr lang="it" sz="2400" b="1" dirty="0">
              <a:solidFill>
                <a:srgbClr val="20124D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400"/>
              <a:buChar char="●"/>
            </a:pPr>
            <a:endParaRPr lang="it" sz="2400" b="1" dirty="0">
              <a:solidFill>
                <a:srgbClr val="20124D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400"/>
              <a:buChar char="●"/>
            </a:pPr>
            <a:endParaRPr lang="it" sz="2400" b="1" dirty="0">
              <a:solidFill>
                <a:srgbClr val="20124D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400"/>
              <a:buChar char="●"/>
            </a:pPr>
            <a:r>
              <a:rPr lang="it" sz="2400" b="1" dirty="0">
                <a:solidFill>
                  <a:srgbClr val="20124D"/>
                </a:solidFill>
              </a:rPr>
              <a:t>Partecipazione al comitato nazionale C3I</a:t>
            </a:r>
            <a:endParaRPr sz="2400" b="1" dirty="0">
              <a:solidFill>
                <a:srgbClr val="20124D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2400"/>
              <a:buChar char="●"/>
            </a:pPr>
            <a:r>
              <a:rPr lang="it-IT" sz="2400" b="1" dirty="0">
                <a:solidFill>
                  <a:srgbClr val="20124D"/>
                </a:solidFill>
              </a:rPr>
              <a:t>Convegno Industria 4.0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2400"/>
              <a:buChar char="●"/>
            </a:pPr>
            <a:r>
              <a:rPr lang="it-IT" sz="2400" b="1" dirty="0">
                <a:solidFill>
                  <a:srgbClr val="20124D"/>
                </a:solidFill>
              </a:rPr>
              <a:t>Partecipazione SPS</a:t>
            </a:r>
            <a:endParaRPr lang="it" sz="2400" b="1" dirty="0">
              <a:solidFill>
                <a:srgbClr val="20124D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2400"/>
              <a:buChar char="●"/>
            </a:pPr>
            <a:r>
              <a:rPr lang="it" sz="2400" b="1" dirty="0">
                <a:solidFill>
                  <a:srgbClr val="20124D"/>
                </a:solidFill>
              </a:rPr>
              <a:t>Partecipazione alle attività della commissione regionale dell’Emilia Romagna (FedIngER)</a:t>
            </a:r>
            <a:endParaRPr dirty="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ctrTitle"/>
          </p:nvPr>
        </p:nvSpPr>
        <p:spPr>
          <a:xfrm>
            <a:off x="460200" y="402425"/>
            <a:ext cx="8223600" cy="971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>
                <a:solidFill>
                  <a:srgbClr val="20124D"/>
                </a:solidFill>
              </a:rPr>
              <a:t>Obiettivi per il prossimo anno</a:t>
            </a:r>
            <a:endParaRPr sz="3000">
              <a:solidFill>
                <a:srgbClr val="20124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0124D"/>
              </a:solidFill>
            </a:endParaRPr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1"/>
          </p:nvPr>
        </p:nvSpPr>
        <p:spPr>
          <a:xfrm>
            <a:off x="510900" y="1610750"/>
            <a:ext cx="8122200" cy="299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600"/>
              <a:buChar char="●"/>
            </a:pPr>
            <a:r>
              <a:rPr lang="it" sz="2100" b="1" dirty="0">
                <a:solidFill>
                  <a:srgbClr val="20124D"/>
                </a:solidFill>
              </a:rPr>
              <a:t>Continuare e migliorare  la collaborazione con C3I</a:t>
            </a:r>
            <a:endParaRPr sz="2100" b="1" dirty="0">
              <a:solidFill>
                <a:srgbClr val="20124D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1600"/>
              <a:buChar char="●"/>
            </a:pPr>
            <a:r>
              <a:rPr lang="it" sz="2100" b="1" dirty="0">
                <a:solidFill>
                  <a:srgbClr val="20124D"/>
                </a:solidFill>
              </a:rPr>
              <a:t>Intensificare le attività di Federazione Regionale (FedIngER)</a:t>
            </a:r>
            <a:endParaRPr sz="2100" b="1" dirty="0">
              <a:solidFill>
                <a:srgbClr val="20124D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1600"/>
              <a:buChar char="●"/>
            </a:pPr>
            <a:r>
              <a:rPr lang="it" sz="2100" b="1" dirty="0">
                <a:solidFill>
                  <a:srgbClr val="20124D"/>
                </a:solidFill>
              </a:rPr>
              <a:t>Organizzare seminari di alto livello in collaborazione con Unimore e Fondazione Marco Biagi</a:t>
            </a:r>
            <a:endParaRPr sz="2100" b="1" dirty="0">
              <a:solidFill>
                <a:srgbClr val="20124D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0124D"/>
              </a:buClr>
              <a:buSzPts val="1600"/>
              <a:buChar char="●"/>
            </a:pPr>
            <a:r>
              <a:rPr lang="it" sz="2100" b="1" dirty="0">
                <a:solidFill>
                  <a:srgbClr val="20124D"/>
                </a:solidFill>
              </a:rPr>
              <a:t>Aumentare numero incontri e intensificare la partecipazione</a:t>
            </a:r>
            <a:endParaRPr sz="2100" b="1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>
              <a:solidFill>
                <a:srgbClr val="20124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183</Words>
  <Application>Microsoft Office PowerPoint</Application>
  <PresentationFormat>Presentazione su schermo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Lato</vt:lpstr>
      <vt:lpstr>Raleway</vt:lpstr>
      <vt:lpstr>Swiss</vt:lpstr>
      <vt:lpstr>Attività commissione Ingegneri dell’Informazione</vt:lpstr>
      <vt:lpstr>Identità e mission </vt:lpstr>
      <vt:lpstr>Principali eventi formativi organizzati  (anche in collaborazione con altre commissioni) </vt:lpstr>
      <vt:lpstr>Attività istituzionale</vt:lpstr>
      <vt:lpstr>Obiettivi per il prossimo anno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Attività commissione Ingegneri dell’Informazione</dc:title>
  <cp:lastModifiedBy>Raul Ragazzoni</cp:lastModifiedBy>
  <cp:revision>6</cp:revision>
  <dcterms:modified xsi:type="dcterms:W3CDTF">2019-01-25T18:43:06Z</dcterms:modified>
</cp:coreProperties>
</file>